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5"/>
  </p:notesMasterIdLst>
  <p:sldIdLst>
    <p:sldId id="257" r:id="rId5"/>
    <p:sldId id="421" r:id="rId6"/>
    <p:sldId id="432" r:id="rId7"/>
    <p:sldId id="422" r:id="rId8"/>
    <p:sldId id="424" r:id="rId9"/>
    <p:sldId id="426" r:id="rId10"/>
    <p:sldId id="423" r:id="rId11"/>
    <p:sldId id="427" r:id="rId12"/>
    <p:sldId id="428" r:id="rId13"/>
    <p:sldId id="430" r:id="rId14"/>
    <p:sldId id="431" r:id="rId15"/>
    <p:sldId id="437" r:id="rId16"/>
    <p:sldId id="438" r:id="rId17"/>
    <p:sldId id="439" r:id="rId18"/>
    <p:sldId id="440" r:id="rId19"/>
    <p:sldId id="435" r:id="rId20"/>
    <p:sldId id="441" r:id="rId21"/>
    <p:sldId id="433" r:id="rId22"/>
    <p:sldId id="434" r:id="rId23"/>
    <p:sldId id="436" r:id="rId24"/>
  </p:sldIdLst>
  <p:sldSz cx="12192000" cy="6858000"/>
  <p:notesSz cx="7315200" cy="96012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algun Gothic" panose="020B0503020000020004" pitchFamily="34" charset="-127"/>
      <p:regular r:id="rId30"/>
      <p:bold r:id="rId31"/>
    </p:embeddedFont>
    <p:embeddedFont>
      <p:font typeface="Play" panose="020B0604020202020204" charset="0"/>
      <p:regular r:id="rId32"/>
      <p:bold r:id="rId33"/>
    </p:embeddedFont>
    <p:embeddedFont>
      <p:font typeface="SF Pro" pitchFamily="2" charset="0"/>
      <p:regular r:id="rId34"/>
    </p:embeddedFont>
    <p:embeddedFont>
      <p:font typeface="SF Pro Display" panose="00000500000000000000" pitchFamily="2" charset="0"/>
      <p:regular r:id="rId35"/>
      <p:bold r:id="rId36"/>
      <p:italic r:id="rId37"/>
      <p:boldItalic r:id="rId38"/>
    </p:embeddedFont>
    <p:embeddedFont>
      <p:font typeface="SF Pro Text" panose="000005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88981"/>
    <a:srgbClr val="A6CAEC"/>
    <a:srgbClr val="4E95D9"/>
    <a:srgbClr val="215F9A"/>
    <a:srgbClr val="00B050"/>
    <a:srgbClr val="FFFF00"/>
    <a:srgbClr val="000000"/>
    <a:srgbClr val="BFBFBF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>
      <p:cViewPr>
        <p:scale>
          <a:sx n="75" d="100"/>
          <a:sy n="75" d="100"/>
        </p:scale>
        <p:origin x="2274" y="66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E6563A5-66DA-443D-ADA3-6CEAB7F4BE91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20AC74E-3126-4950-BCA4-AB4354042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8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237" name="Google Shape;237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AC74E-3126-4950-BCA4-AB4354042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AC74E-3126-4950-BCA4-AB4354042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5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C3E2-0D07-D956-C2F9-554AAA707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DAD73-2B55-2265-2EC2-9C7214AF1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09D2-35C8-0436-6941-78405B9D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D62A9-2536-D635-F582-4661ACDB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F81FD-7192-2603-57B2-B9B75834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F4BE-6AF8-2292-9876-FC6120FD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A61D0-8F59-B7C5-3709-B767DE99C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2508-AE51-D960-2B7C-80AC6169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E42B4-1849-6E4F-3D2A-491DBE2B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95C7-83B3-69C6-AD5D-689A8321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5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9D941-C63B-4A44-C043-C28DCFDD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F89B9-0E61-E36F-3C5F-8272FF9B3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C43F-F61D-DC19-AB54-66CDCC33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9CF21-A16D-7540-07FF-98A6ADA9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BE484-2325-9D1B-1954-CF59B10F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1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표지">
  <p:cSld name="1_표지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2" y="0"/>
            <a:ext cx="121830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9"/>
          <p:cNvSpPr/>
          <p:nvPr/>
        </p:nvSpPr>
        <p:spPr>
          <a:xfrm rot="10800000" flipH="1">
            <a:off x="-3" y="6171"/>
            <a:ext cx="12192000" cy="6845658"/>
          </a:xfrm>
          <a:prstGeom prst="rect">
            <a:avLst/>
          </a:prstGeom>
          <a:gradFill>
            <a:gsLst>
              <a:gs pos="0">
                <a:srgbClr val="3E29A7">
                  <a:alpha val="47843"/>
                </a:srgbClr>
              </a:gs>
              <a:gs pos="75000">
                <a:srgbClr val="6F6CEE">
                  <a:alpha val="54901"/>
                </a:srgbClr>
              </a:gs>
              <a:gs pos="100000">
                <a:srgbClr val="6F6CEE">
                  <a:alpha val="5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algun Gothic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454" y="3310477"/>
            <a:ext cx="1263971" cy="2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0;p1">
            <a:extLst>
              <a:ext uri="{FF2B5EF4-FFF2-40B4-BE49-F238E27FC236}">
                <a16:creationId xmlns:a16="http://schemas.microsoft.com/office/drawing/2014/main" id="{09481D1C-5800-7BC9-25CC-DBCBD7053537}"/>
              </a:ext>
            </a:extLst>
          </p:cNvPr>
          <p:cNvSpPr txBox="1"/>
          <p:nvPr userDrawn="1"/>
        </p:nvSpPr>
        <p:spPr>
          <a:xfrm>
            <a:off x="436501" y="1558107"/>
            <a:ext cx="11319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sym typeface="Play"/>
              </a:rPr>
              <a:t>Agent Skills</a:t>
            </a:r>
          </a:p>
        </p:txBody>
      </p:sp>
    </p:spTree>
    <p:extLst>
      <p:ext uri="{BB962C8B-B14F-4D97-AF65-F5344CB8AC3E}">
        <p14:creationId xmlns:p14="http://schemas.microsoft.com/office/powerpoint/2010/main" val="145298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0876-46B5-E0C4-FC9F-1665166E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B5C3-0EB1-ADF2-402D-71F17FC7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8FB3E-F5F1-FE24-6CA6-52C40B63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F52F-6B84-9178-FA73-F9770BD8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105F-A3BB-4F7A-3211-A3900236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2855-2AE5-B1C8-C74E-4606CF62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B9486-6E39-C66E-2AC0-FD8BBC402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2781-B836-E975-49D2-97D6B81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548E-3621-C86F-1903-7FB4B0E1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2A88-4190-0818-1744-A639905F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261C-FD29-3453-A2D6-2008BA4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33591-7637-304C-AA36-E545964A3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F610A-FDE5-2720-3F54-D127FCC10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00517-EEBD-6403-FC11-40D2C519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8B384-2C91-1282-3524-0B3B8865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121A9-3D5E-F850-CE93-1A3FCBE0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7976-2774-7212-072B-AFAF0C90B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2442E-917D-D568-1A1C-3374F8F75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126D5-D67A-24A3-6E36-4885CFDF3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34A6A-9925-1703-33BC-E4489193C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E130F-996B-882E-CF9D-FECE85426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36520-C4C9-0D2A-ED2B-BA458AB23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CF2C9-C4FB-BC44-52AD-86BCDB71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CEEAD-AB4E-9A12-5128-3C781AD8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0F53-7C32-E26F-9760-51D7C87A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80EB5-9F7C-727B-A94B-3CCD348C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73A4A-A901-CB40-8542-3C473083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C1171-625A-EDCA-002B-1F117B5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4DEE9-0DCD-2C49-4D02-4D6B33A4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019FC-5A72-01FC-E797-59454FAA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CAEB-E1D1-FC45-91FF-3A3AFA5D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A0E3-83F1-0152-1544-6CEA2BDA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7FF8-C36B-43C2-8E85-3249A35B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C7771-2001-8095-5956-114C2C759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86996-837B-C523-0A29-32DD724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169A8-0BAD-91BB-7C52-E5617A12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8548A-66AE-FBF1-64A5-B34623F7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E34B-0EA8-4743-A5DB-388BF497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9A568-D8A1-948F-72F4-F65F2DE81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2336F-2C83-D5FE-7B4A-23BA9AAA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63AAA-3E0A-CEF1-A8AC-F711CC2F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E416-8A54-5ADE-2FFE-DFCB5B6C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C1367-A6DB-AC12-EAE0-6F94B32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656AA-FA59-0A79-FB00-B9EB23A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CDFA-8238-779E-74A6-A1C63C816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CB05A-02CB-7187-DED1-5DC6FE4C4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A94D5-780F-4201-A82C-3748B8315AC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B78E9-3354-0EDD-4103-907F3B7C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F02A-7E0D-19A0-0D61-7C9D1FC6D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3CDA13-B14D-4A3F-9EA6-A15A19D3A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6cf3d41fe88083d57.gradio.live/" TargetMode="External"/><Relationship Id="rId2" Type="http://schemas.openxmlformats.org/officeDocument/2006/relationships/hyperlink" Target="https://github.com/algojamesvo/agent_skil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TRivia-TSR-SFT-2e19f036b307805488fedf56f44d2999?pvs=24" TargetMode="External"/><Relationship Id="rId2" Type="http://schemas.openxmlformats.org/officeDocument/2006/relationships/hyperlink" Target="https://huggingface.co/openai/gpt-oss-120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form.openai.com/docs/guides/agents" TargetMode="External"/><Relationship Id="rId4" Type="http://schemas.openxmlformats.org/officeDocument/2006/relationships/hyperlink" Target="https://huggingface.co/nanonets/Nanonets-OCR2-3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agents" TargetMode="External"/><Relationship Id="rId7" Type="http://schemas.openxmlformats.org/officeDocument/2006/relationships/hyperlink" Target="https://platform.claude.com/docs/en/agents-and-tools/agent-skills/overview" TargetMode="External"/><Relationship Id="rId2" Type="http://schemas.openxmlformats.org/officeDocument/2006/relationships/hyperlink" Target="https://docs.cloud.google.com/vertex-ai/docs/ai-agent-ecosystem-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google.dev/gemini-api/docs" TargetMode="External"/><Relationship Id="rId5" Type="http://schemas.openxmlformats.org/officeDocument/2006/relationships/hyperlink" Target="https://github.com/openai/openai-python" TargetMode="External"/><Relationship Id="rId4" Type="http://schemas.openxmlformats.org/officeDocument/2006/relationships/hyperlink" Target="https://docs.vllm.ai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platform.claude.com/docs/en/agents-and-tools/agent-skills/over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platform.claude.com/docs/en/agents-and-tools/agent-skills/overview" TargetMode="External"/><Relationship Id="rId3" Type="http://schemas.openxmlformats.org/officeDocument/2006/relationships/hyperlink" Target="https://code.claude.com/docs/en/skills" TargetMode="External"/><Relationship Id="rId7" Type="http://schemas.openxmlformats.org/officeDocument/2006/relationships/hyperlink" Target="https://gemini.google.com/" TargetMode="External"/><Relationship Id="rId12" Type="http://schemas.openxmlformats.org/officeDocument/2006/relationships/hyperlink" Target="https://developers.openai.com/cookbook/articles/codex_exec_pla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index/introducing-codex/" TargetMode="External"/><Relationship Id="rId11" Type="http://schemas.openxmlformats.org/officeDocument/2006/relationships/hyperlink" Target="https://agents.md/" TargetMode="External"/><Relationship Id="rId5" Type="http://schemas.openxmlformats.org/officeDocument/2006/relationships/hyperlink" Target="https://cursor.com/docs/context/skills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antigravity.google/docs/skills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claude.com/docs/en/agents-and-tools/agent-skills/overview" TargetMode="External"/><Relationship Id="rId3" Type="http://schemas.openxmlformats.org/officeDocument/2006/relationships/hyperlink" Target="https://docs.cloud.google.com/vertex-ai/docs/ai-agent-ecosystem-overview" TargetMode="External"/><Relationship Id="rId7" Type="http://schemas.openxmlformats.org/officeDocument/2006/relationships/hyperlink" Target="https://ai.google.dev/gemini-api/do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ai/openai-python" TargetMode="External"/><Relationship Id="rId5" Type="http://schemas.openxmlformats.org/officeDocument/2006/relationships/hyperlink" Target="https://docs.vllm.ai/" TargetMode="External"/><Relationship Id="rId4" Type="http://schemas.openxmlformats.org/officeDocument/2006/relationships/hyperlink" Target="https://platform.openai.com/docs/guides/age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TRivia-TSR-SFT-2e19f036b307805488fedf56f44d2999?pvs=24" TargetMode="External"/><Relationship Id="rId2" Type="http://schemas.openxmlformats.org/officeDocument/2006/relationships/hyperlink" Target="https://huggingface.co/openai/gpt-oss-120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parky/agentic_framework" TargetMode="External"/><Relationship Id="rId5" Type="http://schemas.openxmlformats.org/officeDocument/2006/relationships/hyperlink" Target="https://platform.openai.com/docs/guides/agents" TargetMode="External"/><Relationship Id="rId4" Type="http://schemas.openxmlformats.org/officeDocument/2006/relationships/hyperlink" Target="https://huggingface.co/nanonets/Nanonets-OCR2-3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tform.claude.com/docs/en/agents-and-tools/agent-skills/overvie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gojamesvo/agent_skill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"/>
          <p:cNvSpPr txBox="1"/>
          <p:nvPr/>
        </p:nvSpPr>
        <p:spPr>
          <a:xfrm>
            <a:off x="951180" y="5260837"/>
            <a:ext cx="2817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SF Pro" pitchFamily="2" charset="0"/>
                <a:ea typeface="SF Pro" pitchFamily="2" charset="0"/>
                <a:cs typeface="SF Pro" pitchFamily="2" charset="0"/>
                <a:sym typeface="Play"/>
              </a:rPr>
              <a:t>DOCUMENT AI 알고리즘팀</a:t>
            </a:r>
            <a:endParaRPr sz="1600" b="1" i="0" u="none" strike="noStrike" cap="none">
              <a:solidFill>
                <a:srgbClr val="FFFFFF"/>
              </a:solidFill>
              <a:latin typeface="SF Pro" pitchFamily="2" charset="0"/>
              <a:ea typeface="SF Pro" pitchFamily="2" charset="0"/>
              <a:cs typeface="SF Pro" pitchFamily="2" charset="0"/>
              <a:sym typeface="Play"/>
            </a:endParaRPr>
          </a:p>
          <a:p>
            <a:pPr lvl="0">
              <a:lnSpc>
                <a:spcPct val="150000"/>
              </a:lnSpc>
              <a:buClr>
                <a:srgbClr val="FFFFFF"/>
              </a:buClr>
              <a:buSzPts val="1600"/>
            </a:pPr>
            <a:r>
              <a:rPr lang="en-US" sz="1600" b="0" i="0" u="none" strike="noStrike" cap="none">
                <a:solidFill>
                  <a:srgbClr val="FFFFFF"/>
                </a:solidFill>
                <a:latin typeface="SF Pro" pitchFamily="2" charset="0"/>
                <a:ea typeface="SF Pro" pitchFamily="2" charset="0"/>
                <a:cs typeface="SF Pro" pitchFamily="2" charset="0"/>
                <a:sym typeface="Play"/>
              </a:rPr>
              <a:t>2026. </a:t>
            </a:r>
            <a:r>
              <a:rPr lang="en-US" sz="1600">
                <a:solidFill>
                  <a:srgbClr val="FFFFFF"/>
                </a:solidFill>
                <a:latin typeface="SF Pro" pitchFamily="2" charset="0"/>
                <a:ea typeface="SF Pro" pitchFamily="2" charset="0"/>
                <a:cs typeface="SF Pro" pitchFamily="2" charset="0"/>
                <a:sym typeface="Play"/>
              </a:rPr>
              <a:t>01</a:t>
            </a:r>
            <a:r>
              <a:rPr lang="en-US" sz="1600" b="0" i="0" u="none" strike="noStrike" cap="none">
                <a:solidFill>
                  <a:srgbClr val="FFFFFF"/>
                </a:solidFill>
                <a:latin typeface="SF Pro" pitchFamily="2" charset="0"/>
                <a:ea typeface="SF Pro" pitchFamily="2" charset="0"/>
                <a:cs typeface="SF Pro" pitchFamily="2" charset="0"/>
                <a:sym typeface="Play"/>
              </a:rPr>
              <a:t>. </a:t>
            </a:r>
            <a:r>
              <a:rPr lang="en-US" sz="1600">
                <a:solidFill>
                  <a:srgbClr val="FFFFFF"/>
                </a:solidFill>
                <a:latin typeface="SF Pro" pitchFamily="2" charset="0"/>
                <a:ea typeface="SF Pro" pitchFamily="2" charset="0"/>
                <a:cs typeface="SF Pro" pitchFamily="2" charset="0"/>
                <a:sym typeface="Play"/>
              </a:rPr>
              <a:t>21</a:t>
            </a:r>
            <a:endParaRPr sz="1600" b="0" i="0" u="none" strike="noStrike" cap="none">
              <a:solidFill>
                <a:srgbClr val="FFFFFF"/>
              </a:solidFill>
              <a:latin typeface="SF Pro" pitchFamily="2" charset="0"/>
              <a:ea typeface="SF Pro" pitchFamily="2" charset="0"/>
              <a:cs typeface="SF Pro" pitchFamily="2" charset="0"/>
              <a:sym typeface="Play"/>
            </a:endParaRPr>
          </a:p>
        </p:txBody>
      </p: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E0161ACB-1D53-D545-0BEB-16DAEF56040C}"/>
              </a:ext>
            </a:extLst>
          </p:cNvPr>
          <p:cNvSpPr txBox="1">
            <a:spLocks/>
          </p:cNvSpPr>
          <p:nvPr/>
        </p:nvSpPr>
        <p:spPr>
          <a:xfrm>
            <a:off x="1" y="2411285"/>
            <a:ext cx="12191999" cy="4527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>
                <a:solidFill>
                  <a:schemeClr val="bg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Skill 1: Table Structure Recognition (TSR)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36C6-EC67-43E2-EB8B-F2EAF252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AEDA35-94DC-0D21-7E83-611CEFA4F437}"/>
              </a:ext>
            </a:extLst>
          </p:cNvPr>
          <p:cNvSpPr/>
          <p:nvPr/>
        </p:nvSpPr>
        <p:spPr>
          <a:xfrm>
            <a:off x="6839865" y="1959401"/>
            <a:ext cx="5242560" cy="11069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D15049-2117-FF9F-4006-A1A7C8558C9F}"/>
              </a:ext>
            </a:extLst>
          </p:cNvPr>
          <p:cNvSpPr/>
          <p:nvPr/>
        </p:nvSpPr>
        <p:spPr>
          <a:xfrm>
            <a:off x="6839865" y="4277731"/>
            <a:ext cx="5242560" cy="11069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630152-4F5C-7389-9BFE-A38B2A723D28}"/>
              </a:ext>
            </a:extLst>
          </p:cNvPr>
          <p:cNvSpPr/>
          <p:nvPr/>
        </p:nvSpPr>
        <p:spPr>
          <a:xfrm>
            <a:off x="6839865" y="5465471"/>
            <a:ext cx="5242560" cy="11069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243F5-C0F6-44CB-859F-8A3E8DF7A936}"/>
              </a:ext>
            </a:extLst>
          </p:cNvPr>
          <p:cNvSpPr/>
          <p:nvPr/>
        </p:nvSpPr>
        <p:spPr>
          <a:xfrm>
            <a:off x="872490" y="1959401"/>
            <a:ext cx="5242560" cy="436744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2255-F1CC-9290-7FD3-1DD0F49EA979}"/>
              </a:ext>
            </a:extLst>
          </p:cNvPr>
          <p:cNvSpPr/>
          <p:nvPr/>
        </p:nvSpPr>
        <p:spPr>
          <a:xfrm>
            <a:off x="872490" y="2507683"/>
            <a:ext cx="5242560" cy="3998088"/>
          </a:xfrm>
          <a:prstGeom prst="rect">
            <a:avLst/>
          </a:prstGeom>
          <a:solidFill>
            <a:srgbClr val="A6CA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D8A5CB-E13C-5FCF-E42B-0E766B81E7B2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D9C92-8406-D145-18D2-7E8523D013D3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TSR Skill</a:t>
            </a:r>
            <a:endParaRPr lang="en-US" sz="2000" b="1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5564A2-59B5-3C81-3DDB-AFDBC2B4718C}"/>
              </a:ext>
            </a:extLst>
          </p:cNvPr>
          <p:cNvSpPr/>
          <p:nvPr/>
        </p:nvSpPr>
        <p:spPr>
          <a:xfrm>
            <a:off x="796136" y="1727199"/>
            <a:ext cx="5454032" cy="4868863"/>
          </a:xfrm>
          <a:prstGeom prst="roundRect">
            <a:avLst>
              <a:gd name="adj" fmla="val 1874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---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name: tsr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description: Extract structured tables from table images and return them as HTML and/or OTSL using TSR or Perception VLM backends.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---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 TSR Skill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Workflow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### 1) Extract table from an image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Call: `tsr_extract(image_path, backend, output_format)`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Backends: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- **tsr** – dedicated TSR model (best for structure accuracy)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- **perception** – general VLM (may return HTML directly)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### 2) Detect output format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If result contains OTSL tags → treat as **OTSL**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Otherwise → treat as **HTML**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### 3) Convert when needed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OTSL → HTML using `otsl_to_html(otsl_text)`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### 4) Save result (optional)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Save HTML file with `save_html(html, path)`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Supported Outputs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`html` – final structured table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`otsl` – intermediate structured format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`auto` – return both (recommended)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Output Contract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**tsr_extract** → raw text + detected format + OTSL/HTML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**otsl_to_html** → HTML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**save_html** → file path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Prompting Rules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Deterministic mode (`temperature=0`)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High `max_tokens` for large tables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Use TSR-focused prompts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Debugging &amp; Recovery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Prefer **backend="tsr"** if quality is poor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Increase max tokens if truncated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Re-convert from OTSL when HTML is malformed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Ensure input image is a proper table crop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## Notes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Use tool calls for reliability  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- Keep detailed prompts in reference files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CD6AAC-DA01-92A0-8389-671A2F3E095C}"/>
              </a:ext>
            </a:extLst>
          </p:cNvPr>
          <p:cNvSpPr/>
          <p:nvPr/>
        </p:nvSpPr>
        <p:spPr>
          <a:xfrm>
            <a:off x="796136" y="1499096"/>
            <a:ext cx="5454032" cy="22153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SKILL.md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9A0808-A0C1-2D74-E2BF-45FF4AA1BEA0}"/>
              </a:ext>
            </a:extLst>
          </p:cNvPr>
          <p:cNvSpPr/>
          <p:nvPr/>
        </p:nvSpPr>
        <p:spPr>
          <a:xfrm>
            <a:off x="6757018" y="1727199"/>
            <a:ext cx="5454032" cy="4868863"/>
          </a:xfrm>
          <a:prstGeom prst="roundRect">
            <a:avLst>
              <a:gd name="adj" fmla="val 1874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>
              <a:lnSpc>
                <a:spcPct val="80000"/>
              </a:lnSpc>
            </a:pPr>
            <a:r>
              <a:rPr lang="en-US" sz="700" b="1">
                <a:solidFill>
                  <a:schemeClr val="tx1"/>
                </a:solidFill>
                <a:latin typeface="Consolas" panose="020B0609020204030204" pitchFamily="49" charset="0"/>
              </a:rPr>
              <a:t># Exposed TSR Tools – Interfaces Only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def tsr_extract(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image_path: str,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backend: str = "tsr",          # enum: ["tsr", "perception"]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output_format: str = "auto",   # enum: ["auto", "otsl", "html"]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max_tokens: int = 8192,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prompt_text: str = "Extract table from this image."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) -&gt; dict: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Extract table structure from a table image via VLM backend.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Returns (JSON):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"raw_text": str,                 # raw model output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"detected_format": "otsl"|"html",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"otsl": str,                     # present if detected_format=otsl (or output_format allows)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"html": str,                     # present if detected_format=html OR converted from otsl (when possible)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"backend_used": "tsr"|"perception",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"model": str,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"base_url": str,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# optional: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"error": str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pass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def otsl_to_html(otsl_text: str) -&gt; dict: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Convert OTSL -&gt; HTML.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Returns (JSON):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"html": str,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# optional: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"error": str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pass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def save_html(html: str, out_path: str) -&gt; dict: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Save HTML string to file.</a:t>
            </a:r>
          </a:p>
          <a:p>
            <a:pPr>
              <a:lnSpc>
                <a:spcPct val="80000"/>
              </a:lnSpc>
            </a:pPr>
            <a:endParaRPr lang="en-US" sz="7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Returns (JSON):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"out_path": str,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# optional: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  "error": str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</a:p>
          <a:p>
            <a:pPr>
              <a:lnSpc>
                <a:spcPct val="80000"/>
              </a:lnSpc>
            </a:pP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</a:rPr>
              <a:t>    pass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707AC5-5892-31FF-BCFD-C1764E3E2F53}"/>
              </a:ext>
            </a:extLst>
          </p:cNvPr>
          <p:cNvSpPr/>
          <p:nvPr/>
        </p:nvSpPr>
        <p:spPr>
          <a:xfrm>
            <a:off x="6757018" y="1499096"/>
            <a:ext cx="5454032" cy="22153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scripts/ tsr_tools.py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387EA2-8E97-51DC-3474-C981776DF555}"/>
              </a:ext>
            </a:extLst>
          </p:cNvPr>
          <p:cNvSpPr/>
          <p:nvPr/>
        </p:nvSpPr>
        <p:spPr>
          <a:xfrm>
            <a:off x="5031551" y="1959401"/>
            <a:ext cx="1083499" cy="22153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rtlCol="0" anchor="ctr"/>
          <a:lstStyle/>
          <a:p>
            <a:pPr algn="r">
              <a:lnSpc>
                <a:spcPct val="70000"/>
              </a:lnSpc>
            </a:pPr>
            <a:r>
              <a:rPr lang="en-US" sz="1000" b="1">
                <a:solidFill>
                  <a:schemeClr val="bg1"/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YAML frontmatter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11F4D5-F4C2-C281-FDF2-1BFA8173757F}"/>
              </a:ext>
            </a:extLst>
          </p:cNvPr>
          <p:cNvSpPr/>
          <p:nvPr/>
        </p:nvSpPr>
        <p:spPr>
          <a:xfrm>
            <a:off x="5031550" y="2507683"/>
            <a:ext cx="1083499" cy="22153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rtlCol="0" anchor="ctr"/>
          <a:lstStyle/>
          <a:p>
            <a:pPr algn="r">
              <a:lnSpc>
                <a:spcPct val="70000"/>
              </a:lnSpc>
            </a:pPr>
            <a:r>
              <a:rPr lang="en-US" sz="1000" b="1">
                <a:solidFill>
                  <a:schemeClr val="bg1"/>
                </a:solidFill>
                <a:latin typeface="SF Pro" pitchFamily="2" charset="0"/>
                <a:ea typeface="SF Pro" pitchFamily="2" charset="0"/>
                <a:cs typeface="SF Pro" pitchFamily="2" charset="0"/>
              </a:rPr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233402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D6D3D-542C-234D-A4BA-D7428C50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CEF0B5-08C3-83B6-3A4C-5331315732AD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6E3FFC-7A54-EF9E-72C8-F9F234EDBAD0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How Does It Work: Overall flow (end-to-end flow)</a:t>
            </a: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85B180-DBF0-6E3C-F921-6EBFAA849B01}"/>
              </a:ext>
            </a:extLst>
          </p:cNvPr>
          <p:cNvSpPr/>
          <p:nvPr/>
        </p:nvSpPr>
        <p:spPr>
          <a:xfrm>
            <a:off x="2725851" y="2192436"/>
            <a:ext cx="1546105" cy="1046626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700">
                <a:solidFill>
                  <a:schemeClr val="tx1"/>
                </a:solidFill>
              </a:rPr>
              <a:t> </a:t>
            </a:r>
            <a:r>
              <a:rPr lang="en-US" sz="700" b="1">
                <a:solidFill>
                  <a:schemeClr val="tx1"/>
                </a:solidFill>
              </a:rPr>
              <a:t>📁 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agent_skills/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700" b="1">
                <a:solidFill>
                  <a:schemeClr val="tx1"/>
                </a:solidFill>
              </a:rPr>
              <a:t>📁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agent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</a:t>
            </a:r>
            <a:r>
              <a:rPr lang="en-US" sz="700" b="1">
                <a:solidFill>
                  <a:schemeClr val="tx1"/>
                </a:solidFill>
              </a:rPr>
              <a:t>📁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prompts 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🗎 run_agent.py   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🗎 skill_loader.py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700" b="1">
                <a:solidFill>
                  <a:schemeClr val="tx1"/>
                </a:solidFill>
              </a:rPr>
              <a:t>📁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skills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├── </a:t>
            </a:r>
            <a:r>
              <a:rPr lang="en-US" sz="700" b="1">
                <a:solidFill>
                  <a:schemeClr val="tx1"/>
                </a:solidFill>
              </a:rPr>
              <a:t>📁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tsr</a:t>
            </a:r>
          </a:p>
          <a:p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├── </a:t>
            </a:r>
            <a:r>
              <a:rPr lang="en-US" sz="700" b="1">
                <a:solidFill>
                  <a:schemeClr val="tx1"/>
                </a:solidFill>
              </a:rPr>
              <a:t>📁 </a:t>
            </a:r>
            <a:r>
              <a:rPr lang="en-US" sz="7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...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D88BAC-B18E-9A66-2A2E-45AA4A40100A}"/>
              </a:ext>
            </a:extLst>
          </p:cNvPr>
          <p:cNvSpPr/>
          <p:nvPr/>
        </p:nvSpPr>
        <p:spPr>
          <a:xfrm>
            <a:off x="4850166" y="2526000"/>
            <a:ext cx="1594231" cy="38404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A. Loader/Adapter</a:t>
            </a:r>
            <a:br>
              <a:rPr lang="en-US" sz="900" b="1">
                <a:solidFill>
                  <a:schemeClr val="bg1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</a:br>
            <a:r>
              <a:rPr lang="en-US" sz="900">
                <a:solidFill>
                  <a:schemeClr val="bg1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(load all skills)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590D8-EBC8-1871-1887-739608D7ACE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684109" y="2712217"/>
            <a:ext cx="192737" cy="0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D719C9-CCC3-8643-CBED-8E0962A25CD8}"/>
              </a:ext>
            </a:extLst>
          </p:cNvPr>
          <p:cNvSpPr/>
          <p:nvPr/>
        </p:nvSpPr>
        <p:spPr>
          <a:xfrm>
            <a:off x="9876846" y="2615848"/>
            <a:ext cx="1172154" cy="19273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algn="ctr">
              <a:lnSpc>
                <a:spcPct val="70000"/>
              </a:lnSpc>
            </a:pPr>
            <a:r>
              <a:rPr lang="en-US" sz="8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Final text response</a:t>
            </a:r>
            <a:endParaRPr lang="en-US" sz="900">
              <a:solidFill>
                <a:srgbClr val="24272C"/>
              </a:solidFill>
              <a:latin typeface="Consolas" panose="020B0609020204030204" pitchFamily="49" charset="0"/>
              <a:ea typeface="SF Pro" pitchFamily="2" charset="0"/>
              <a:cs typeface="SF Pro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A69099-730A-076A-17B3-95989B0A05E4}"/>
              </a:ext>
            </a:extLst>
          </p:cNvPr>
          <p:cNvCxnSpPr>
            <a:cxnSpLocks/>
          </p:cNvCxnSpPr>
          <p:nvPr/>
        </p:nvCxnSpPr>
        <p:spPr>
          <a:xfrm>
            <a:off x="5656675" y="3002247"/>
            <a:ext cx="0" cy="1005840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834002-58F1-F90F-45F4-9CD3E37CD124}"/>
              </a:ext>
            </a:extLst>
          </p:cNvPr>
          <p:cNvSpPr/>
          <p:nvPr/>
        </p:nvSpPr>
        <p:spPr>
          <a:xfrm>
            <a:off x="6627380" y="2520194"/>
            <a:ext cx="1251488" cy="3840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algn="ctr">
              <a:lnSpc>
                <a:spcPct val="70000"/>
              </a:lnSpc>
            </a:pP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Tools + Executors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23D71C-28C0-0598-4BB7-42FB9658DF8C}"/>
              </a:ext>
            </a:extLst>
          </p:cNvPr>
          <p:cNvCxnSpPr>
            <a:cxnSpLocks/>
          </p:cNvCxnSpPr>
          <p:nvPr/>
        </p:nvCxnSpPr>
        <p:spPr>
          <a:xfrm>
            <a:off x="6440566" y="2718023"/>
            <a:ext cx="192735" cy="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65A2086-12CB-196F-9E5D-3A67906D993E}"/>
              </a:ext>
            </a:extLst>
          </p:cNvPr>
          <p:cNvSpPr/>
          <p:nvPr/>
        </p:nvSpPr>
        <p:spPr>
          <a:xfrm>
            <a:off x="8091652" y="2520194"/>
            <a:ext cx="1594231" cy="38404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B. Agent Loop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28CD34C-8A1F-7F71-E551-6228267635E8}"/>
              </a:ext>
            </a:extLst>
          </p:cNvPr>
          <p:cNvCxnSpPr>
            <a:cxnSpLocks/>
          </p:cNvCxnSpPr>
          <p:nvPr/>
        </p:nvCxnSpPr>
        <p:spPr>
          <a:xfrm>
            <a:off x="7886814" y="2712217"/>
            <a:ext cx="192735" cy="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071115-874B-1F6C-AB85-D90CEA5768F4}"/>
              </a:ext>
            </a:extLst>
          </p:cNvPr>
          <p:cNvCxnSpPr>
            <a:cxnSpLocks/>
          </p:cNvCxnSpPr>
          <p:nvPr/>
        </p:nvCxnSpPr>
        <p:spPr>
          <a:xfrm>
            <a:off x="8869775" y="3002247"/>
            <a:ext cx="0" cy="1005840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6B577D-FDC2-8931-BDB4-58E51FF669AB}"/>
              </a:ext>
            </a:extLst>
          </p:cNvPr>
          <p:cNvCxnSpPr>
            <a:cxnSpLocks/>
          </p:cNvCxnSpPr>
          <p:nvPr/>
        </p:nvCxnSpPr>
        <p:spPr>
          <a:xfrm>
            <a:off x="4274094" y="2712216"/>
            <a:ext cx="576072" cy="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lgDash"/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79FE76-5763-F396-B84B-1BC3B5E37618}"/>
              </a:ext>
            </a:extLst>
          </p:cNvPr>
          <p:cNvSpPr/>
          <p:nvPr/>
        </p:nvSpPr>
        <p:spPr>
          <a:xfrm>
            <a:off x="8454795" y="1705679"/>
            <a:ext cx="867943" cy="184596"/>
          </a:xfrm>
          <a:prstGeom prst="roundRect">
            <a:avLst>
              <a:gd name="adj" fmla="val 26190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User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4891B-AE5F-99CB-7A7C-62393EDB8A01}"/>
              </a:ext>
            </a:extLst>
          </p:cNvPr>
          <p:cNvCxnSpPr>
            <a:cxnSpLocks/>
          </p:cNvCxnSpPr>
          <p:nvPr/>
        </p:nvCxnSpPr>
        <p:spPr>
          <a:xfrm rot="5400000">
            <a:off x="8600733" y="2218356"/>
            <a:ext cx="576072" cy="1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lgDash"/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C3F6A-D711-BF1D-4929-CE895B6EB85F}"/>
              </a:ext>
            </a:extLst>
          </p:cNvPr>
          <p:cNvSpPr/>
          <p:nvPr/>
        </p:nvSpPr>
        <p:spPr>
          <a:xfrm>
            <a:off x="772051" y="4023369"/>
            <a:ext cx="5174787" cy="2664898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/>
          <a:lstStyle/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A. Loader/Adapter: load_all_skills() → “turn Skill Folder into Tools + Executors”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Input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 path to skills/</a:t>
            </a:r>
          </a:p>
          <a:p>
            <a:endParaRPr lang="en-US" sz="700" b="1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Output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tools: a list of tool schemas to be passed into client.responses.create(...)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runtime["executors"]: a dictionary {tool_name: python_callable} used to actually execute the tools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Mechanism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Iterate through each folder inside skills/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Skip folders that are not valid skills (hidden folders, or those without SKILL.md)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Parse SKILL.md → extract name and description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Enter the scripts/ directory and import each .py file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In each script, call the convention function get_registered_tools() to obtain a list of tools: 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{"name": ..., "description": ..., "parameters": ..., "fn": ...}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Convert them into Responses API schema format: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{"type": "function", "name": ..., "description": ..., "parameters": ..., "strict": true}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Store fn into executors for local execution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Result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The OpenAI model sees “tools” as a list of functions with schemas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- The runtime knows which Python function corresponds to each tool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3ABAFC-9581-70AD-78D7-6D41F4955A36}"/>
              </a:ext>
            </a:extLst>
          </p:cNvPr>
          <p:cNvSpPr/>
          <p:nvPr/>
        </p:nvSpPr>
        <p:spPr>
          <a:xfrm>
            <a:off x="6292297" y="4040222"/>
            <a:ext cx="5174787" cy="2664898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/>
          <a:lstStyle/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B. Agent loop: run_agent.py → “model selects tool → runtime executes → returns result”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Input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 user text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Output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 final text response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Loop mechanism (per iteration)</a:t>
            </a: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:</a:t>
            </a:r>
          </a:p>
          <a:p>
            <a:endParaRPr lang="en-US" sz="7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1. Call the model: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resp = client.responses.create(model=..., tools=tools, input=input_list)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2. Append resp.output to input_list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- Purpose: to maintain “trace items” (especially for reasoning models)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- Without this, the model may lose context in the next iteration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3. Filter items with type == "function_call" in resp.output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4. If there is no tool call → end the loop and print resp.output_text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5. For each function_call: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- Extract name, arguments, call_id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- Execute the actual Python function: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  executors[name](**args)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- Append a function_call_output item to return the result to the model:</a:t>
            </a:r>
            <a:b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  {"type": "function_call_output", "call_id": ..., "output": "{...json...}"}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6. Return to step (1) with the updated input_list containing tool outputs</a:t>
            </a:r>
          </a:p>
          <a:p>
            <a:r>
              <a: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7. The model reads the tool outputs and synthesizes them into the final answer</a:t>
            </a:r>
          </a:p>
        </p:txBody>
      </p:sp>
    </p:spTree>
    <p:extLst>
      <p:ext uri="{BB962C8B-B14F-4D97-AF65-F5344CB8AC3E}">
        <p14:creationId xmlns:p14="http://schemas.microsoft.com/office/powerpoint/2010/main" val="320676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50AC-B422-8B1F-A7F7-180881FF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C1227-F332-8095-C934-5DF70D916E92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EE0BC-CA06-3415-92BE-231FDB064FD4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Github Project: </a:t>
            </a: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 Skills</a:t>
            </a: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Gradio Demo: </a:t>
            </a: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 Skills - TSR</a:t>
            </a: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66A059-B32E-32D9-D17A-EDF8AADB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7" y="1147976"/>
            <a:ext cx="5310678" cy="7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06129-9975-0F8C-AE48-26A6F9A50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415" y="2587826"/>
            <a:ext cx="9144000" cy="41086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44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E23581-B78D-88D2-4F57-BEB0A8D2BF78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Test &amp;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0D2EE-C38F-6147-6979-AE4B6283AFEC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Settings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Results</a:t>
            </a: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E852E5-ADF6-8AE6-E4FF-A3D14AB4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97445"/>
              </p:ext>
            </p:extLst>
          </p:nvPr>
        </p:nvGraphicFramePr>
        <p:xfrm>
          <a:off x="3388967" y="1186829"/>
          <a:ext cx="840298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024">
                  <a:extLst>
                    <a:ext uri="{9D8B030D-6E8A-4147-A177-3AD203B41FA5}">
                      <a16:colId xmlns:a16="http://schemas.microsoft.com/office/drawing/2014/main" val="2557786445"/>
                    </a:ext>
                  </a:extLst>
                </a:gridCol>
                <a:gridCol w="7231959">
                  <a:extLst>
                    <a:ext uri="{9D8B030D-6E8A-4147-A177-3AD203B41FA5}">
                      <a16:colId xmlns:a16="http://schemas.microsoft.com/office/drawing/2014/main" val="2819931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vLLM Serving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(OpenAI) 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oss-120b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: LLM, Agent Brain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(AgileSoDA) 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tsr-3b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: VLM, TSR as tool (Finetuned VLM TSR lost Reasoning capability)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(Nanonets) 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perception-3b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: VLM, perception/ocr as tool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9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TSR</a:t>
                      </a:r>
                    </a:p>
                    <a:p>
                      <a:pPr marL="4000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Exposed Tools:</a:t>
                      </a:r>
                    </a:p>
                    <a:p>
                      <a:pPr marL="6286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tsr_extract</a:t>
                      </a:r>
                    </a:p>
                    <a:p>
                      <a:pPr marL="6286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otsl_to_html</a:t>
                      </a:r>
                    </a:p>
                    <a:p>
                      <a:pPr marL="6286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save_html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0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Agent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sng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Agent</a:t>
                      </a:r>
                      <a:endParaRPr lang="en-US" sz="1000">
                        <a:solidFill>
                          <a:schemeClr val="tx1"/>
                        </a:solidFill>
                        <a:latin typeface="SF Pro" pitchFamily="2" charset="0"/>
                        <a:ea typeface="SF Pro" pitchFamily="2" charset="0"/>
                        <a:cs typeface="SF Pro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33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Trivia</a:t>
                      </a:r>
                    </a:p>
                    <a:p>
                      <a:pPr marL="4000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notnt (460 files)</a:t>
                      </a:r>
                    </a:p>
                    <a:p>
                      <a:pPr marL="4000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tnt (65 files)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61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Prompt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Extract table from $img_path using backend='$BACKEND'. Convert to HTML and save to $output_html.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832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C14787-A5B0-BF5D-8486-AC923E3C4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302434"/>
              </p:ext>
            </p:extLst>
          </p:nvPr>
        </p:nvGraphicFramePr>
        <p:xfrm>
          <a:off x="3388967" y="4359319"/>
          <a:ext cx="8402984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024">
                  <a:extLst>
                    <a:ext uri="{9D8B030D-6E8A-4147-A177-3AD203B41FA5}">
                      <a16:colId xmlns:a16="http://schemas.microsoft.com/office/drawing/2014/main" val="2557786445"/>
                    </a:ext>
                  </a:extLst>
                </a:gridCol>
                <a:gridCol w="1807990">
                  <a:extLst>
                    <a:ext uri="{9D8B030D-6E8A-4147-A177-3AD203B41FA5}">
                      <a16:colId xmlns:a16="http://schemas.microsoft.com/office/drawing/2014/main" val="2819931586"/>
                    </a:ext>
                  </a:extLst>
                </a:gridCol>
                <a:gridCol w="1807990">
                  <a:extLst>
                    <a:ext uri="{9D8B030D-6E8A-4147-A177-3AD203B41FA5}">
                      <a16:colId xmlns:a16="http://schemas.microsoft.com/office/drawing/2014/main" val="2317497163"/>
                    </a:ext>
                  </a:extLst>
                </a:gridCol>
                <a:gridCol w="1807990">
                  <a:extLst>
                    <a:ext uri="{9D8B030D-6E8A-4147-A177-3AD203B41FA5}">
                      <a16:colId xmlns:a16="http://schemas.microsoft.com/office/drawing/2014/main" val="2212119932"/>
                    </a:ext>
                  </a:extLst>
                </a:gridCol>
                <a:gridCol w="1807990">
                  <a:extLst>
                    <a:ext uri="{9D8B030D-6E8A-4147-A177-3AD203B41FA5}">
                      <a16:colId xmlns:a16="http://schemas.microsoft.com/office/drawing/2014/main" val="3928132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tsr-3b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perception-3b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9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50" b="0">
                        <a:solidFill>
                          <a:schemeClr val="tx1"/>
                        </a:solidFill>
                        <a:latin typeface="SF Pro Text" panose="00000500000000000000" pitchFamily="2" charset="0"/>
                        <a:ea typeface="SF Pro Tex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TEDS (content)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TEDS-Struct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TEDS (content)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SF Pro" pitchFamily="2" charset="0"/>
                        </a:rPr>
                        <a:t>TEDS-Struct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830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19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notnt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0.9377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0.9646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0.6291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0.6864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0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</a:rPr>
                        <a:t>tnt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+mn-cs"/>
                        </a:rPr>
                        <a:t>0.9599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+mn-cs"/>
                        </a:rPr>
                        <a:t>0.9710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+mn-cs"/>
                        </a:rPr>
                        <a:t>0.4441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>
                          <a:solidFill>
                            <a:schemeClr val="tx1"/>
                          </a:solidFill>
                          <a:latin typeface="SF Pro Text" panose="00000500000000000000" pitchFamily="2" charset="0"/>
                          <a:ea typeface="SF Pro Text" panose="00000500000000000000" pitchFamily="2" charset="0"/>
                          <a:cs typeface="+mn-cs"/>
                        </a:rPr>
                        <a:t>0.5038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3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2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F26529-3389-C95C-FC5B-9E1668EB1E9E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Conclusion (1/2)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F1B1D-A06D-F451-2E8F-73BCAE960860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 Skills provide a practical and scalable agent architecture.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The goal is not a single TSR pipeline, but a general, extensible framework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TSR demonstrates the approach end-to-end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The Agent automatically selects Skills</a:t>
            </a:r>
            <a:b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Skills combine explicit workflows + executable tools</a:t>
            </a:r>
            <a:b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Autonomous, deterministic, and recoverable execution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Clear separation of Spec and Execution layers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Spec (Skills): domain/task expertise</a:t>
            </a:r>
            <a:b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Execution (Agent): tool calling and agent loop</a:t>
            </a:r>
            <a:b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Enables reuse of agent infrastructure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2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A160-D548-EE95-9F05-398D539F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528733-3649-4CD8-ACB5-725BA233508F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Conclusion (2/2)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17359-BD0F-390F-06C8-7EE3097F3167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Progressive Disclosure improves efficiency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Metadata → Instructions → References (on demand)</a:t>
            </a:r>
            <a:b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Lower cost, less noise, fewer hallucinations (in theorical) 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Skills are folder-based and highly extensible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Easy to add new capabilities without changing the Agent core</a:t>
            </a:r>
            <a:b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Designed for multi-skill, real-world Document AI systems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>
              <a:solidFill>
                <a:prstClr val="black">
                  <a:lumMod val="85000"/>
                  <a:lumOff val="15000"/>
                </a:prst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>
              <a:solidFill>
                <a:prstClr val="black">
                  <a:lumMod val="85000"/>
                  <a:lumOff val="15000"/>
                </a:prst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Key takeaway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 sz="2000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Agent Skills turn agents into modular, domain-expert systems.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6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1E651-9FF8-DC95-98B9-FFE45C13D81A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E9C5E-8F98-D686-0A60-4617A5E44A55}"/>
              </a:ext>
            </a:extLst>
          </p:cNvPr>
          <p:cNvSpPr/>
          <p:nvPr/>
        </p:nvSpPr>
        <p:spPr>
          <a:xfrm>
            <a:off x="320510" y="852788"/>
            <a:ext cx="11871489" cy="5687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A. Expand Skill Library across Document AI tasks</a:t>
            </a:r>
            <a:b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</a:t>
            </a:r>
            <a:r>
              <a:rPr lang="en-US" spc="-4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Add skills for Table Detection (Subedi), Doc Classification (Jay), Field Extraction (Khan), Validation (James)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Intent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Validate scalability by composing multiple skills in a single agent</a:t>
            </a: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B. Advanced TSR Skill</a:t>
            </a:r>
            <a:b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Add more tools and improve skill</a:t>
            </a:r>
            <a:b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Intent</a:t>
            </a: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Detection → TSR → Validation → Post-processing</a:t>
            </a: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1200">
              <a:solidFill>
                <a:prstClr val="black">
                  <a:lumMod val="85000"/>
                  <a:lumOff val="15000"/>
                </a:prst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C. Towards Automatic Skill Creation</a:t>
            </a:r>
            <a:b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Explore semi-automatic generation of new Skills from task descriptions and examples</a:t>
            </a:r>
            <a:b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Intent</a:t>
            </a:r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Agent creates Skill by Itself</a:t>
            </a: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1200">
              <a:solidFill>
                <a:prstClr val="black">
                  <a:lumMod val="85000"/>
                  <a:lumOff val="15000"/>
                </a:prst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D. Optimization</a:t>
            </a:r>
            <a:br>
              <a:rPr lang="en-US" sz="2400" b="1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Direction 1: Skill Quality Evaluation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Direction 2: Memory-Enhanced Skills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Direction 3: Skill Optimization (SERO)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→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Intent: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self-evolving, self-improvement</a:t>
            </a:r>
            <a:endParaRPr lang="en-US" sz="2400" b="1">
              <a:solidFill>
                <a:schemeClr val="bg1">
                  <a:lumMod val="7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7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08A8F-A762-CB6D-F817-43C634A1D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66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021298-3C52-00AD-9F42-016A564F4B58}"/>
              </a:ext>
            </a:extLst>
          </p:cNvPr>
          <p:cNvGrpSpPr/>
          <p:nvPr/>
        </p:nvGrpSpPr>
        <p:grpSpPr>
          <a:xfrm>
            <a:off x="1229948" y="1318898"/>
            <a:ext cx="9732104" cy="4220204"/>
            <a:chOff x="2314574" y="2253103"/>
            <a:chExt cx="9732104" cy="422020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7CE990-DBB0-9B71-334D-3F4ABE2FF7B2}"/>
                </a:ext>
              </a:extLst>
            </p:cNvPr>
            <p:cNvSpPr/>
            <p:nvPr/>
          </p:nvSpPr>
          <p:spPr>
            <a:xfrm>
              <a:off x="4986873" y="2414579"/>
              <a:ext cx="4866740" cy="2921736"/>
            </a:xfrm>
            <a:prstGeom prst="roundRect">
              <a:avLst>
                <a:gd name="adj" fmla="val 2077"/>
              </a:avLst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4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Agent</a:t>
              </a: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567B678-BDD0-3847-D1DF-0204D4ABE4E0}"/>
                </a:ext>
              </a:extLst>
            </p:cNvPr>
            <p:cNvSpPr/>
            <p:nvPr/>
          </p:nvSpPr>
          <p:spPr>
            <a:xfrm>
              <a:off x="5160972" y="2651612"/>
              <a:ext cx="1991396" cy="2508051"/>
            </a:xfrm>
            <a:prstGeom prst="roundRect">
              <a:avLst>
                <a:gd name="adj" fmla="val 6718"/>
              </a:avLst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Orchestration</a:t>
              </a:r>
              <a:b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(Agent Brain)</a:t>
              </a: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652D425-5B4C-F11A-460D-8DCDE9A2D603}"/>
                </a:ext>
              </a:extLst>
            </p:cNvPr>
            <p:cNvSpPr/>
            <p:nvPr/>
          </p:nvSpPr>
          <p:spPr>
            <a:xfrm>
              <a:off x="5402151" y="3279909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Profile &amp; Goal &amp; Instruction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2DCE221-A5E1-5008-C099-8BE942045181}"/>
                </a:ext>
              </a:extLst>
            </p:cNvPr>
            <p:cNvSpPr/>
            <p:nvPr/>
          </p:nvSpPr>
          <p:spPr>
            <a:xfrm>
              <a:off x="5402151" y="3883336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Memory</a:t>
              </a:r>
              <a:b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STM &amp; LTM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8B34E7E-4E78-0B86-7A9B-6B472BF31341}"/>
                </a:ext>
              </a:extLst>
            </p:cNvPr>
            <p:cNvSpPr/>
            <p:nvPr/>
          </p:nvSpPr>
          <p:spPr>
            <a:xfrm>
              <a:off x="5402151" y="4486762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Planning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2D16A64-E6D4-B1D3-5EB8-7B56BCD6A1B2}"/>
                </a:ext>
              </a:extLst>
            </p:cNvPr>
            <p:cNvSpPr/>
            <p:nvPr/>
          </p:nvSpPr>
          <p:spPr>
            <a:xfrm>
              <a:off x="8189790" y="2746872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 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2E4C761-A384-AA55-ADC7-6456024DC4AC}"/>
                </a:ext>
              </a:extLst>
            </p:cNvPr>
            <p:cNvSpPr/>
            <p:nvPr/>
          </p:nvSpPr>
          <p:spPr>
            <a:xfrm>
              <a:off x="8104070" y="2831922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 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1DBD6C9-3075-00D8-D39C-F16B9123801C}"/>
                </a:ext>
              </a:extLst>
            </p:cNvPr>
            <p:cNvSpPr/>
            <p:nvPr/>
          </p:nvSpPr>
          <p:spPr>
            <a:xfrm>
              <a:off x="8018350" y="2916972"/>
              <a:ext cx="1505901" cy="45371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AI Models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FBFA67-E549-BB0D-7728-A87E376FB884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7152369" y="3143830"/>
              <a:ext cx="865981" cy="0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triangl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4441F88-8738-9D00-6678-0D366ED5EC56}"/>
                </a:ext>
              </a:extLst>
            </p:cNvPr>
            <p:cNvCxnSpPr>
              <a:cxnSpLocks/>
            </p:cNvCxnSpPr>
            <p:nvPr/>
          </p:nvCxnSpPr>
          <p:spPr>
            <a:xfrm>
              <a:off x="7152368" y="4486762"/>
              <a:ext cx="865981" cy="0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triangl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768A75F-A875-1A43-B974-0D592D1DA868}"/>
                </a:ext>
              </a:extLst>
            </p:cNvPr>
            <p:cNvSpPr/>
            <p:nvPr/>
          </p:nvSpPr>
          <p:spPr>
            <a:xfrm>
              <a:off x="8018349" y="3953151"/>
              <a:ext cx="1505901" cy="120651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Tools</a:t>
              </a: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F019730-2EAF-1812-93D7-4C3CDC44408D}"/>
                </a:ext>
              </a:extLst>
            </p:cNvPr>
            <p:cNvSpPr/>
            <p:nvPr/>
          </p:nvSpPr>
          <p:spPr>
            <a:xfrm>
              <a:off x="8086930" y="4427068"/>
              <a:ext cx="642368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APIs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24D73C8-8D75-F37F-6AA1-BF57BA813B79}"/>
                </a:ext>
              </a:extLst>
            </p:cNvPr>
            <p:cNvSpPr/>
            <p:nvPr/>
          </p:nvSpPr>
          <p:spPr>
            <a:xfrm>
              <a:off x="8790445" y="4427068"/>
              <a:ext cx="642368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Functions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CE8A4F8-D659-5CBD-5FAF-7B96DFBCED0B}"/>
                </a:ext>
              </a:extLst>
            </p:cNvPr>
            <p:cNvSpPr/>
            <p:nvPr/>
          </p:nvSpPr>
          <p:spPr>
            <a:xfrm>
              <a:off x="8086928" y="4705342"/>
              <a:ext cx="642368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DB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6A8938E-C97B-2E1B-0763-6903799145BF}"/>
                </a:ext>
              </a:extLst>
            </p:cNvPr>
            <p:cNvSpPr/>
            <p:nvPr/>
          </p:nvSpPr>
          <p:spPr>
            <a:xfrm>
              <a:off x="8790443" y="4705342"/>
              <a:ext cx="642368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Agents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36CF0CC-705F-E181-7613-584AB7A2677E}"/>
                </a:ext>
              </a:extLst>
            </p:cNvPr>
            <p:cNvSpPr/>
            <p:nvPr/>
          </p:nvSpPr>
          <p:spPr>
            <a:xfrm>
              <a:off x="10323952" y="2404165"/>
              <a:ext cx="1505901" cy="1494659"/>
            </a:xfrm>
            <a:prstGeom prst="roundRect">
              <a:avLst>
                <a:gd name="adj" fmla="val 4010"/>
              </a:avLst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4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vLLM</a:t>
              </a:r>
              <a:endPara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771F50A-225B-4384-E5A0-02630CA84E19}"/>
                </a:ext>
              </a:extLst>
            </p:cNvPr>
            <p:cNvSpPr/>
            <p:nvPr/>
          </p:nvSpPr>
          <p:spPr>
            <a:xfrm>
              <a:off x="10392532" y="2814263"/>
              <a:ext cx="1345881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oss-120b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EB25A443-9520-35CA-CD5B-7FDA6C83C2ED}"/>
                </a:ext>
              </a:extLst>
            </p:cNvPr>
            <p:cNvSpPr/>
            <p:nvPr/>
          </p:nvSpPr>
          <p:spPr>
            <a:xfrm>
              <a:off x="10392531" y="3092537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tsr-3b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82C02F8A-64F8-6A52-EAFE-CAC99C655E22}"/>
                </a:ext>
              </a:extLst>
            </p:cNvPr>
            <p:cNvSpPr/>
            <p:nvPr/>
          </p:nvSpPr>
          <p:spPr>
            <a:xfrm>
              <a:off x="10387240" y="3347874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perception-3b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234F81A-27D6-FCA9-3FE6-6D7EDF854250}"/>
                </a:ext>
              </a:extLst>
            </p:cNvPr>
            <p:cNvSpPr/>
            <p:nvPr/>
          </p:nvSpPr>
          <p:spPr>
            <a:xfrm>
              <a:off x="10387240" y="3623343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…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F3E88F5-E96A-B866-3ED9-CC25EFADB880}"/>
                </a:ext>
              </a:extLst>
            </p:cNvPr>
            <p:cNvSpPr/>
            <p:nvPr/>
          </p:nvSpPr>
          <p:spPr>
            <a:xfrm>
              <a:off x="10323952" y="4101925"/>
              <a:ext cx="1505901" cy="1225724"/>
            </a:xfrm>
            <a:prstGeom prst="roundRect">
              <a:avLst>
                <a:gd name="adj" fmla="val 4261"/>
              </a:avLst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LLM Services</a:t>
              </a: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2F26F7F-C673-A6A2-C975-ED0168E3BFEF}"/>
                </a:ext>
              </a:extLst>
            </p:cNvPr>
            <p:cNvSpPr/>
            <p:nvPr/>
          </p:nvSpPr>
          <p:spPr>
            <a:xfrm>
              <a:off x="10392531" y="4501101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gpt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D0ACB67-62C7-FA33-59BB-C244B64CCB3A}"/>
                </a:ext>
              </a:extLst>
            </p:cNvPr>
            <p:cNvSpPr/>
            <p:nvPr/>
          </p:nvSpPr>
          <p:spPr>
            <a:xfrm>
              <a:off x="10387240" y="4756438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gemini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80AE29E-E18D-047F-378C-D082A3265051}"/>
                </a:ext>
              </a:extLst>
            </p:cNvPr>
            <p:cNvSpPr/>
            <p:nvPr/>
          </p:nvSpPr>
          <p:spPr>
            <a:xfrm>
              <a:off x="10387240" y="5031907"/>
              <a:ext cx="1345880" cy="20447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…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46CB76B-57E6-B781-BE3C-19E1DDA6CC02}"/>
                </a:ext>
              </a:extLst>
            </p:cNvPr>
            <p:cNvSpPr/>
            <p:nvPr/>
          </p:nvSpPr>
          <p:spPr>
            <a:xfrm>
              <a:off x="4986873" y="2259054"/>
              <a:ext cx="793638" cy="14417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Google AI Agent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C2AF566-2E44-4C94-9C58-11C78EB67F35}"/>
                </a:ext>
              </a:extLst>
            </p:cNvPr>
            <p:cNvCxnSpPr>
              <a:cxnSpLocks/>
            </p:cNvCxnSpPr>
            <p:nvPr/>
          </p:nvCxnSpPr>
          <p:spPr>
            <a:xfrm>
              <a:off x="9948863" y="3952659"/>
              <a:ext cx="303212" cy="0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triangl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D525825-A406-32D8-4B78-E990C668750D}"/>
                </a:ext>
              </a:extLst>
            </p:cNvPr>
            <p:cNvSpPr/>
            <p:nvPr/>
          </p:nvSpPr>
          <p:spPr>
            <a:xfrm>
              <a:off x="2607432" y="2404164"/>
              <a:ext cx="1505901" cy="2921731"/>
            </a:xfrm>
            <a:prstGeom prst="roundRect">
              <a:avLst>
                <a:gd name="adj" fmla="val 6718"/>
              </a:avLst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br>
                <a:rPr lang="en-US" sz="14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14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Agent Skills</a:t>
              </a: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  <a:p>
              <a:pPr algn="ctr"/>
              <a:endPara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B2C1DBD7-B845-A41C-73A4-52EB086F7116}"/>
                </a:ext>
              </a:extLst>
            </p:cNvPr>
            <p:cNvSpPr/>
            <p:nvPr/>
          </p:nvSpPr>
          <p:spPr>
            <a:xfrm>
              <a:off x="2687442" y="2861893"/>
              <a:ext cx="1345881" cy="204474"/>
            </a:xfrm>
            <a:prstGeom prst="roundRect">
              <a:avLst/>
            </a:prstGeom>
            <a:solidFill>
              <a:srgbClr val="215F9A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TSR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A4671692-BFF9-73B8-32E9-EE7D8B382942}"/>
                </a:ext>
              </a:extLst>
            </p:cNvPr>
            <p:cNvSpPr/>
            <p:nvPr/>
          </p:nvSpPr>
          <p:spPr>
            <a:xfrm>
              <a:off x="2687442" y="3140167"/>
              <a:ext cx="1345880" cy="204474"/>
            </a:xfrm>
            <a:prstGeom prst="roundRect">
              <a:avLst/>
            </a:prstGeom>
            <a:solidFill>
              <a:srgbClr val="A6CAE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Table Detection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C9438E1-941A-EB4C-812A-839B7AAF38D9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3796477"/>
              <a:ext cx="714375" cy="0"/>
            </a:xfrm>
            <a:prstGeom prst="straightConnector1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prstDash val="lgDash"/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0E48530-038E-FE39-A0A1-F3CF4049B0B3}"/>
                </a:ext>
              </a:extLst>
            </p:cNvPr>
            <p:cNvSpPr/>
            <p:nvPr/>
          </p:nvSpPr>
          <p:spPr>
            <a:xfrm>
              <a:off x="5780511" y="2259054"/>
              <a:ext cx="793638" cy="14417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 Agent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sp>
          <p:nvSpPr>
            <p:cNvPr id="88" name="Right Brace 87">
              <a:extLst>
                <a:ext uri="{FF2B5EF4-FFF2-40B4-BE49-F238E27FC236}">
                  <a16:creationId xmlns:a16="http://schemas.microsoft.com/office/drawing/2014/main" id="{E1CD2DEF-6F74-27EB-2B96-5F32D04A9B0A}"/>
                </a:ext>
              </a:extLst>
            </p:cNvPr>
            <p:cNvSpPr/>
            <p:nvPr/>
          </p:nvSpPr>
          <p:spPr>
            <a:xfrm rot="5400000">
              <a:off x="3269443" y="4636990"/>
              <a:ext cx="140300" cy="2050036"/>
            </a:xfrm>
            <a:prstGeom prst="rightBrace">
              <a:avLst>
                <a:gd name="adj1" fmla="val 37179"/>
                <a:gd name="adj2" fmla="val 50000"/>
              </a:avLst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D150D4B-0B3C-4959-5DDC-FA946728BDB7}"/>
                </a:ext>
              </a:extLst>
            </p:cNvPr>
            <p:cNvSpPr txBox="1"/>
            <p:nvPr/>
          </p:nvSpPr>
          <p:spPr>
            <a:xfrm>
              <a:off x="2314574" y="5738109"/>
              <a:ext cx="20500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F Pro Text" panose="00000500000000000000" pitchFamily="2" charset="0"/>
                  <a:ea typeface="SF Pro Text" panose="00000500000000000000" pitchFamily="2" charset="0"/>
                  <a:cs typeface="SF Pro" pitchFamily="2" charset="0"/>
                </a:rPr>
                <a:t>Spec layer</a:t>
              </a:r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05BD2D56-6141-2DF4-AB8A-4E4821CA0684}"/>
                </a:ext>
              </a:extLst>
            </p:cNvPr>
            <p:cNvSpPr/>
            <p:nvPr/>
          </p:nvSpPr>
          <p:spPr>
            <a:xfrm rot="5400000">
              <a:off x="8201482" y="1886962"/>
              <a:ext cx="140300" cy="7550092"/>
            </a:xfrm>
            <a:prstGeom prst="rightBrace">
              <a:avLst>
                <a:gd name="adj1" fmla="val 37179"/>
                <a:gd name="adj2" fmla="val 50000"/>
              </a:avLst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8891A4-1566-20D7-1A73-5B557FBDF2BD}"/>
                </a:ext>
              </a:extLst>
            </p:cNvPr>
            <p:cNvSpPr txBox="1"/>
            <p:nvPr/>
          </p:nvSpPr>
          <p:spPr>
            <a:xfrm>
              <a:off x="4496586" y="5739931"/>
              <a:ext cx="75500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F Pro Text" panose="00000500000000000000" pitchFamily="2" charset="0"/>
                  <a:ea typeface="SF Pro Text" panose="00000500000000000000" pitchFamily="2" charset="0"/>
                  <a:cs typeface="SF Pro" pitchFamily="2" charset="0"/>
                </a:rPr>
                <a:t>Execution layer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A943A9D-6821-7694-4DDA-876ABD289D12}"/>
                </a:ext>
              </a:extLst>
            </p:cNvPr>
            <p:cNvSpPr/>
            <p:nvPr/>
          </p:nvSpPr>
          <p:spPr>
            <a:xfrm>
              <a:off x="2687442" y="3416078"/>
              <a:ext cx="1345881" cy="204474"/>
            </a:xfrm>
            <a:prstGeom prst="roundRect">
              <a:avLst/>
            </a:prstGeom>
            <a:solidFill>
              <a:srgbClr val="A6CAE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Doc Classification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5A7433F-0C80-F8F7-A12A-815F1A61235A}"/>
                </a:ext>
              </a:extLst>
            </p:cNvPr>
            <p:cNvSpPr/>
            <p:nvPr/>
          </p:nvSpPr>
          <p:spPr>
            <a:xfrm>
              <a:off x="2687442" y="3694352"/>
              <a:ext cx="1345880" cy="204474"/>
            </a:xfrm>
            <a:prstGeom prst="roundRect">
              <a:avLst/>
            </a:prstGeom>
            <a:solidFill>
              <a:srgbClr val="A6CAE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288" rIns="0" bIns="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Field Extraction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AF421763-42F6-2A47-00FC-D232E369C3FD}"/>
                </a:ext>
              </a:extLst>
            </p:cNvPr>
            <p:cNvSpPr/>
            <p:nvPr/>
          </p:nvSpPr>
          <p:spPr>
            <a:xfrm>
              <a:off x="2687442" y="3974288"/>
              <a:ext cx="1345880" cy="204474"/>
            </a:xfrm>
            <a:prstGeom prst="roundRect">
              <a:avLst/>
            </a:prstGeom>
            <a:solidFill>
              <a:srgbClr val="A6CAE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rtlCol="0" anchor="ctr"/>
            <a:lstStyle/>
            <a:p>
              <a:pPr algn="ctr"/>
              <a:r>
                <a:rPr lang="en-US" sz="1100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…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2E976B8-5469-E7DD-EA68-A31421A09AAE}"/>
                </a:ext>
              </a:extLst>
            </p:cNvPr>
            <p:cNvSpPr/>
            <p:nvPr/>
          </p:nvSpPr>
          <p:spPr>
            <a:xfrm>
              <a:off x="10323952" y="2253383"/>
              <a:ext cx="793638" cy="14417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vLLM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B9B29C7B-D480-E92E-636D-3E1046AA5102}"/>
                </a:ext>
              </a:extLst>
            </p:cNvPr>
            <p:cNvSpPr/>
            <p:nvPr/>
          </p:nvSpPr>
          <p:spPr>
            <a:xfrm>
              <a:off x="10323952" y="3957755"/>
              <a:ext cx="793638" cy="14417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 Client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84C716C-8408-F177-ED2C-CC40D6F75E7F}"/>
                </a:ext>
              </a:extLst>
            </p:cNvPr>
            <p:cNvSpPr/>
            <p:nvPr/>
          </p:nvSpPr>
          <p:spPr>
            <a:xfrm>
              <a:off x="11036215" y="3958453"/>
              <a:ext cx="793638" cy="14417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Gemini Client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CC7BCC79-78AE-7EF6-7A72-801187C41A88}"/>
                </a:ext>
              </a:extLst>
            </p:cNvPr>
            <p:cNvSpPr/>
            <p:nvPr/>
          </p:nvSpPr>
          <p:spPr>
            <a:xfrm>
              <a:off x="2607432" y="2253103"/>
              <a:ext cx="3332387" cy="12758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Claude Agent Skill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9AB0BF68-4F30-CB76-44D5-F272BC94632B}"/>
                </a:ext>
              </a:extLst>
            </p:cNvPr>
            <p:cNvSpPr/>
            <p:nvPr/>
          </p:nvSpPr>
          <p:spPr>
            <a:xfrm flipV="1">
              <a:off x="3198190" y="6022791"/>
              <a:ext cx="282804" cy="216747"/>
            </a:xfrm>
            <a:prstGeom prst="downArrow">
              <a:avLst/>
            </a:prstGeom>
            <a:solidFill>
              <a:srgbClr val="F889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033B40-D2CA-67E2-9D62-36D0EE53C596}"/>
                </a:ext>
              </a:extLst>
            </p:cNvPr>
            <p:cNvSpPr txBox="1"/>
            <p:nvPr/>
          </p:nvSpPr>
          <p:spPr>
            <a:xfrm>
              <a:off x="2433129" y="6227086"/>
              <a:ext cx="181292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>
                  <a:solidFill>
                    <a:srgbClr val="F88981"/>
                  </a:solidFill>
                  <a:latin typeface="SF Pro Text" panose="00000500000000000000" pitchFamily="2" charset="0"/>
                  <a:ea typeface="SF Pro Text" panose="00000500000000000000" pitchFamily="2" charset="0"/>
                  <a:cs typeface="SF Pro" pitchFamily="2" charset="0"/>
                </a:rPr>
                <a:t>Focus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87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4AC6DE-043B-5859-030F-99994429F10B}"/>
              </a:ext>
            </a:extLst>
          </p:cNvPr>
          <p:cNvGrpSpPr/>
          <p:nvPr/>
        </p:nvGrpSpPr>
        <p:grpSpPr>
          <a:xfrm>
            <a:off x="2339156" y="348437"/>
            <a:ext cx="7513689" cy="6161126"/>
            <a:chOff x="283599" y="299014"/>
            <a:chExt cx="7513689" cy="61611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FD31337-6BC8-3931-700B-10756C1A99A0}"/>
                </a:ext>
              </a:extLst>
            </p:cNvPr>
            <p:cNvSpPr/>
            <p:nvPr/>
          </p:nvSpPr>
          <p:spPr>
            <a:xfrm>
              <a:off x="283600" y="299014"/>
              <a:ext cx="7510571" cy="3932276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100">
                  <a:solidFill>
                    <a:schemeClr val="tx1"/>
                  </a:solidFill>
                </a:rPr>
                <a:t> </a:t>
              </a:r>
              <a:r>
                <a:rPr lang="en-US" sz="1100" b="1">
                  <a:solidFill>
                    <a:schemeClr val="tx1"/>
                  </a:solidFill>
                </a:rPr>
                <a:t>📁 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RedWhale_Agent_Skills/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>
                  <a:solidFill>
                    <a:schemeClr val="tx1"/>
                  </a:solidFill>
                </a:rPr>
                <a:t>📁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agent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</a:t>
              </a:r>
              <a:r>
                <a:rPr lang="en-US" sz="1100" b="1">
                  <a:solidFill>
                    <a:schemeClr val="tx1"/>
                  </a:solidFill>
                </a:rPr>
                <a:t>📁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prompts 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|    ├── 🗎 profile.md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|    ├── 🗎 goal.md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|    ├── 🗎 instructions.md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🗎 run_agent.py   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🗎 skill_loader.py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└── </a:t>
              </a:r>
              <a:r>
                <a:rPr lang="en-US" sz="1100" b="1">
                  <a:solidFill>
                    <a:schemeClr val="tx1"/>
                  </a:solidFill>
                </a:rPr>
                <a:t>📁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skills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├── </a:t>
              </a:r>
              <a:r>
                <a:rPr lang="en-US" sz="1100" b="1">
                  <a:solidFill>
                    <a:schemeClr val="tx1"/>
                  </a:solidFill>
                </a:rPr>
                <a:t>📁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tsr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├── 🗎 SKILL.md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|    ├── YAML frontmatter metadata (required) (Triggering &amp; routing - When to use)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│    ├── name: (required)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│    │    └── description: (required)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│    └── MD instructions (required) (Instructional control - workflow, heuristic)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├── </a:t>
              </a:r>
              <a:r>
                <a:rPr lang="en-US" sz="1100" b="1">
                  <a:solidFill>
                    <a:schemeClr val="tx1"/>
                  </a:solidFill>
                </a:rPr>
                <a:t>📁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scripts/ - Executable code (Executable implementation - Python/Bash)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├── </a:t>
              </a:r>
              <a:r>
                <a:rPr lang="en-US" sz="1100" b="1">
                  <a:solidFill>
                    <a:schemeClr val="tx1"/>
                  </a:solidFill>
                </a:rPr>
                <a:t>📁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references/ - Doc loaded into context as needed (Contextual knowledge)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|    ├── </a:t>
              </a:r>
              <a:r>
                <a:rPr lang="en-US" sz="1100" b="1">
                  <a:solidFill>
                    <a:schemeClr val="tx1"/>
                  </a:solidFill>
                </a:rPr>
                <a:t>📁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assets/ - Files used in output (Output artifacts)</a:t>
              </a:r>
            </a:p>
            <a:p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├── </a:t>
              </a:r>
              <a:r>
                <a:rPr lang="en-US" sz="1100" b="1">
                  <a:solidFill>
                    <a:schemeClr val="tx1"/>
                  </a:solidFill>
                </a:rPr>
                <a:t>📁 </a:t>
              </a:r>
              <a:r>
                <a:rPr lang="en-US" sz="11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...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FEEC42-1CB7-D3A6-66EE-77758A86D1DB}"/>
                </a:ext>
              </a:extLst>
            </p:cNvPr>
            <p:cNvSpPr/>
            <p:nvPr/>
          </p:nvSpPr>
          <p:spPr>
            <a:xfrm>
              <a:off x="283599" y="4377888"/>
              <a:ext cx="3402576" cy="2082252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6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Agent Skills</a:t>
              </a:r>
            </a:p>
            <a:p>
              <a:endParaRPr lang="en-US" sz="1100"/>
            </a:p>
            <a:p>
              <a:r>
                <a:rPr lang="en-US" sz="1100"/>
                <a:t> </a:t>
              </a:r>
              <a:r>
                <a:rPr lang="en-US" sz="1100" b="1"/>
                <a:t>📁 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skills/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skill_1/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skill_2/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skill_3/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skill_4/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└──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...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31C5C1F-B580-242C-E675-EF3C0BB39A5A}"/>
                </a:ext>
              </a:extLst>
            </p:cNvPr>
            <p:cNvSpPr/>
            <p:nvPr/>
          </p:nvSpPr>
          <p:spPr>
            <a:xfrm>
              <a:off x="4394712" y="4377887"/>
              <a:ext cx="3402576" cy="2082251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600" b="1">
                  <a:solidFill>
                    <a:srgbClr val="24272C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Skill Anatomy</a:t>
              </a:r>
            </a:p>
            <a:p>
              <a:endParaRPr lang="en-US" sz="11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1100"/>
                <a:t> </a:t>
              </a:r>
              <a:r>
                <a:rPr lang="en-US" sz="1100" b="1"/>
                <a:t>📁 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skill-name/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🗎 SKILL.md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scripts/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references/</a:t>
              </a:r>
            </a:p>
            <a:p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└── </a:t>
              </a:r>
              <a:r>
                <a:rPr lang="en-US" sz="1100" b="1"/>
                <a:t>📁 </a:t>
              </a:r>
              <a:r>
                <a:rPr lang="en-US" sz="11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assets/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68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32CED1-97A6-3AD4-B317-45DAF31229D6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Goal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3510B-5ACC-194B-6C7E-993BCC78E3FB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F8898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Prototype Agent Skills - TSR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Agent: 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Autonomous, minimizing human intervention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Skills: 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Task specific modular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TSR (Task): 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Table Structure Recognition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Prototype: 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Simple, end-to-end functional, modular &amp; extensible</a:t>
            </a:r>
          </a:p>
        </p:txBody>
      </p:sp>
    </p:spTree>
    <p:extLst>
      <p:ext uri="{BB962C8B-B14F-4D97-AF65-F5344CB8AC3E}">
        <p14:creationId xmlns:p14="http://schemas.microsoft.com/office/powerpoint/2010/main" val="416511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98F6-8F43-29F8-B7D3-5028ADB0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42D4E37-CD6A-0F11-AADA-3E687388C869}"/>
              </a:ext>
            </a:extLst>
          </p:cNvPr>
          <p:cNvGrpSpPr/>
          <p:nvPr/>
        </p:nvGrpSpPr>
        <p:grpSpPr>
          <a:xfrm>
            <a:off x="748484" y="929280"/>
            <a:ext cx="10695033" cy="4999441"/>
            <a:chOff x="772051" y="1705679"/>
            <a:chExt cx="10695033" cy="49994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63073A-B081-4BC8-C207-BD98E31339B7}"/>
                </a:ext>
              </a:extLst>
            </p:cNvPr>
            <p:cNvSpPr/>
            <p:nvPr/>
          </p:nvSpPr>
          <p:spPr>
            <a:xfrm>
              <a:off x="2725851" y="2192436"/>
              <a:ext cx="1546105" cy="1046626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700">
                  <a:solidFill>
                    <a:schemeClr val="tx1"/>
                  </a:solidFill>
                </a:rPr>
                <a:t> </a:t>
              </a:r>
              <a:r>
                <a:rPr lang="en-US" sz="700" b="1">
                  <a:solidFill>
                    <a:schemeClr val="tx1"/>
                  </a:solidFill>
                </a:rPr>
                <a:t>📁 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agent_skills/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├── </a:t>
              </a:r>
              <a:r>
                <a:rPr lang="en-US" sz="700" b="1">
                  <a:solidFill>
                    <a:schemeClr val="tx1"/>
                  </a:solidFill>
                </a:rPr>
                <a:t>📁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agent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</a:t>
              </a:r>
              <a:r>
                <a:rPr lang="en-US" sz="700" b="1">
                  <a:solidFill>
                    <a:schemeClr val="tx1"/>
                  </a:solidFill>
                </a:rPr>
                <a:t>📁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prompts 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🗎 run_agent.py   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|    ├── 🗎 skill_loader.py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└── </a:t>
              </a:r>
              <a:r>
                <a:rPr lang="en-US" sz="700" b="1">
                  <a:solidFill>
                    <a:schemeClr val="tx1"/>
                  </a:solidFill>
                </a:rPr>
                <a:t>📁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skills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├── </a:t>
              </a:r>
              <a:r>
                <a:rPr lang="en-US" sz="700" b="1">
                  <a:solidFill>
                    <a:schemeClr val="tx1"/>
                  </a:solidFill>
                </a:rPr>
                <a:t>📁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tsr</a:t>
              </a:r>
            </a:p>
            <a:p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├── </a:t>
              </a:r>
              <a:r>
                <a:rPr lang="en-US" sz="700" b="1">
                  <a:solidFill>
                    <a:schemeClr val="tx1"/>
                  </a:solidFill>
                </a:rPr>
                <a:t>📁 </a:t>
              </a:r>
              <a:r>
                <a:rPr lang="en-US" sz="700">
                  <a:solidFill>
                    <a:schemeClr val="tx1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... 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6C4544-814A-EF37-89CA-2763FD8854F2}"/>
                </a:ext>
              </a:extLst>
            </p:cNvPr>
            <p:cNvSpPr/>
            <p:nvPr/>
          </p:nvSpPr>
          <p:spPr>
            <a:xfrm>
              <a:off x="4850166" y="2526000"/>
              <a:ext cx="1594231" cy="384048"/>
            </a:xfrm>
            <a:prstGeom prst="roundRect">
              <a:avLst/>
            </a:prstGeom>
            <a:solidFill>
              <a:schemeClr val="tx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Consolas" panose="020B0609020204030204" pitchFamily="49" charset="0"/>
                  <a:ea typeface="SF Pro" pitchFamily="2" charset="0"/>
                  <a:cs typeface="SF Pro" pitchFamily="2" charset="0"/>
                </a:rPr>
                <a:t>A. Loader/Adapter</a:t>
              </a:r>
              <a:br>
                <a:rPr lang="en-US" sz="900" b="1">
                  <a:solidFill>
                    <a:schemeClr val="bg1"/>
                  </a:solidFill>
                  <a:latin typeface="Consolas" panose="020B0609020204030204" pitchFamily="49" charset="0"/>
                  <a:ea typeface="SF Pro" pitchFamily="2" charset="0"/>
                  <a:cs typeface="SF Pro" pitchFamily="2" charset="0"/>
                </a:rPr>
              </a:br>
              <a:r>
                <a:rPr lang="en-US" sz="900">
                  <a:solidFill>
                    <a:schemeClr val="bg1"/>
                  </a:solidFill>
                  <a:latin typeface="Consolas" panose="020B0609020204030204" pitchFamily="49" charset="0"/>
                  <a:ea typeface="SF Pro" pitchFamily="2" charset="0"/>
                  <a:cs typeface="SF Pro" pitchFamily="2" charset="0"/>
                </a:rPr>
                <a:t>(load all skills)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A88E321-5FC0-EF07-7724-34199507E6D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9684109" y="2712217"/>
              <a:ext cx="192737" cy="0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39BBCE-62C7-0C81-051D-2CC8916E3B88}"/>
                </a:ext>
              </a:extLst>
            </p:cNvPr>
            <p:cNvSpPr/>
            <p:nvPr/>
          </p:nvSpPr>
          <p:spPr>
            <a:xfrm>
              <a:off x="9876846" y="2615848"/>
              <a:ext cx="1172154" cy="19273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8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Final text response</a:t>
              </a:r>
              <a:endParaRPr lang="en-US" sz="900">
                <a:solidFill>
                  <a:srgbClr val="24272C"/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E7D96A-818F-1FA9-8731-0BE82528C0AC}"/>
                </a:ext>
              </a:extLst>
            </p:cNvPr>
            <p:cNvCxnSpPr>
              <a:cxnSpLocks/>
            </p:cNvCxnSpPr>
            <p:nvPr/>
          </p:nvCxnSpPr>
          <p:spPr>
            <a:xfrm>
              <a:off x="5656675" y="3002247"/>
              <a:ext cx="0" cy="1005840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FEC4E91-483F-B615-0031-4B0433576D48}"/>
                </a:ext>
              </a:extLst>
            </p:cNvPr>
            <p:cNvSpPr/>
            <p:nvPr/>
          </p:nvSpPr>
          <p:spPr>
            <a:xfrm>
              <a:off x="6627380" y="2520194"/>
              <a:ext cx="1251488" cy="38404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900">
                  <a:solidFill>
                    <a:srgbClr val="24272C"/>
                  </a:solidFill>
                  <a:latin typeface="Consolas" panose="020B0609020204030204" pitchFamily="49" charset="0"/>
                  <a:ea typeface="SF Pro" pitchFamily="2" charset="0"/>
                  <a:cs typeface="SF Pro" pitchFamily="2" charset="0"/>
                </a:rPr>
                <a:t>Tools + Executors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307A87-CEB1-452F-097E-0C78E6C6B623}"/>
                </a:ext>
              </a:extLst>
            </p:cNvPr>
            <p:cNvCxnSpPr>
              <a:cxnSpLocks/>
            </p:cNvCxnSpPr>
            <p:nvPr/>
          </p:nvCxnSpPr>
          <p:spPr>
            <a:xfrm>
              <a:off x="6440566" y="2718023"/>
              <a:ext cx="192735" cy="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40D9A59-0A37-CB64-A1A6-5C6664CB8C5D}"/>
                </a:ext>
              </a:extLst>
            </p:cNvPr>
            <p:cNvSpPr/>
            <p:nvPr/>
          </p:nvSpPr>
          <p:spPr>
            <a:xfrm>
              <a:off x="8091652" y="2520194"/>
              <a:ext cx="1594231" cy="384048"/>
            </a:xfrm>
            <a:prstGeom prst="roundRect">
              <a:avLst/>
            </a:prstGeom>
            <a:solidFill>
              <a:schemeClr val="tx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Consolas" panose="020B0609020204030204" pitchFamily="49" charset="0"/>
                  <a:ea typeface="SF Pro" pitchFamily="2" charset="0"/>
                  <a:cs typeface="SF Pro" pitchFamily="2" charset="0"/>
                </a:rPr>
                <a:t>B. Agent Loop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036488-8F97-5428-10C7-A363795FE047}"/>
                </a:ext>
              </a:extLst>
            </p:cNvPr>
            <p:cNvCxnSpPr>
              <a:cxnSpLocks/>
            </p:cNvCxnSpPr>
            <p:nvPr/>
          </p:nvCxnSpPr>
          <p:spPr>
            <a:xfrm>
              <a:off x="7886814" y="2712217"/>
              <a:ext cx="192735" cy="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120E90-E29B-E010-E7D8-0CBBC2B4DC7C}"/>
                </a:ext>
              </a:extLst>
            </p:cNvPr>
            <p:cNvCxnSpPr>
              <a:cxnSpLocks/>
            </p:cNvCxnSpPr>
            <p:nvPr/>
          </p:nvCxnSpPr>
          <p:spPr>
            <a:xfrm>
              <a:off x="8869775" y="3002247"/>
              <a:ext cx="0" cy="1005840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AAF1A5-B833-FB38-14C7-9B60AF8FD40D}"/>
                </a:ext>
              </a:extLst>
            </p:cNvPr>
            <p:cNvCxnSpPr>
              <a:cxnSpLocks/>
            </p:cNvCxnSpPr>
            <p:nvPr/>
          </p:nvCxnSpPr>
          <p:spPr>
            <a:xfrm>
              <a:off x="4274094" y="2712216"/>
              <a:ext cx="576072" cy="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prstDash val="lgDash"/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F53255-73A9-9661-D7A8-226C0C5112D6}"/>
                </a:ext>
              </a:extLst>
            </p:cNvPr>
            <p:cNvSpPr/>
            <p:nvPr/>
          </p:nvSpPr>
          <p:spPr>
            <a:xfrm>
              <a:off x="8454795" y="1705679"/>
              <a:ext cx="867943" cy="184596"/>
            </a:xfrm>
            <a:prstGeom prst="roundRect">
              <a:avLst>
                <a:gd name="adj" fmla="val 26190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algn="ctr"/>
              <a:r>
                <a:rPr lang="en-US" sz="9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User text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4FFD02-0D31-7249-1427-EAD3E5611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00733" y="2218356"/>
              <a:ext cx="576072" cy="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  <a:prstDash val="lgDash"/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662B1A6-87C9-ABE5-A1BF-103D885CE70A}"/>
                </a:ext>
              </a:extLst>
            </p:cNvPr>
            <p:cNvSpPr/>
            <p:nvPr/>
          </p:nvSpPr>
          <p:spPr>
            <a:xfrm>
              <a:off x="772051" y="4023369"/>
              <a:ext cx="5174787" cy="2664898"/>
            </a:xfrm>
            <a:prstGeom prst="roundRect">
              <a:avLst>
                <a:gd name="adj" fmla="val 4240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A. Loader/Adapter: load_all_skills() → “turn Skill Folder into Tools + Executors”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Input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 path to skills/</a:t>
              </a:r>
            </a:p>
            <a:p>
              <a:endParaRPr lang="en-US" sz="700" b="1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Output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tools: a list of tool schemas to be passed into client.responses.create(...)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runtime["executors"]: a dictionary {tool_name: python_callable} used to actually execute the tools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Mechanism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Iterate through each folder inside skills/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Skip folders that are not valid skills (hidden folders, or those without SKILL.md)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Parse SKILL.md → extract name and description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Enter the scripts/ directory and import each .py file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In each script, call the convention function get_registered_tools() to obtain a list of tools: 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{"name": ..., "description": ..., "parameters": ..., "fn": ...}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Convert them into Responses API schema format: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{"type": "function", "name": ..., "description": ..., "parameters": ..., "strict": true}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Store fn into executors for local execution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Result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The OpenAI model sees “tools” as a list of functions with schemas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- The runtime knows which Python function corresponds to each tool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7399E3A-F9A7-1C58-F6CD-6449A30BBB97}"/>
                </a:ext>
              </a:extLst>
            </p:cNvPr>
            <p:cNvSpPr/>
            <p:nvPr/>
          </p:nvSpPr>
          <p:spPr>
            <a:xfrm>
              <a:off x="6292297" y="4040222"/>
              <a:ext cx="5174787" cy="2664898"/>
            </a:xfrm>
            <a:prstGeom prst="roundRect">
              <a:avLst>
                <a:gd name="adj" fmla="val 4240"/>
              </a:avLst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B. Agent loop: run_agent.py → “model selects tool → runtime executes → returns result”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Input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 user text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Output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 final text response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 b="1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Loop mechanism (per iteration)</a:t>
              </a: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:</a:t>
              </a:r>
            </a:p>
            <a:p>
              <a:endParaRPr lang="en-US" sz="7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endParaRP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1. Call the model: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resp = client.responses.create(model=..., tools=tools, input=input_list)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2. Append resp.output to input_list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- Purpose: to maintain “trace items” (especially for reasoning models)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- Without this, the model may lose context in the next iteration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3. Filter items with type == "function_call" in resp.output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4. If there is no tool call → end the loop and print resp.output_text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5. For each function_call: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- Extract name, arguments, call_id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- Execute the actual Python function: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  executors[name](**args)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- Append a function_call_output item to return the result to the model:</a:t>
              </a:r>
              <a:b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</a:br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       {"type": "function_call_output", "call_id": ..., "output": "{...json...}"}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6. Return to step (1) with the updated input_list containing tool outputs</a:t>
              </a:r>
            </a:p>
            <a:p>
              <a:r>
                <a:rPr lang="en-US" sz="700">
                  <a:solidFill>
                    <a:srgbClr val="24272C"/>
                  </a:solidFill>
                  <a:latin typeface="Consolas" panose="020B0609020204030204" pitchFamily="49" charset="0"/>
                  <a:ea typeface="SF Pro Display" panose="00000500000000000000" pitchFamily="2" charset="0"/>
                  <a:cs typeface="SF Pro" pitchFamily="2" charset="0"/>
                </a:rPr>
                <a:t>7. The model reads the tool outputs and synthesizes them into the final 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55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3FC4-8DBF-A8B2-DE30-6066BF83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540A86-A3A1-5D69-15D8-0687E1692A02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E8F6D-3EBB-B5BE-791C-D9AF0B72E99E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Introduction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Proposed System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Implementation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Demo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Test &amp; Results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1122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5AC7-F264-67C7-BD0D-F267AD12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326138-F4AC-3F7E-C947-4AC4D8E34BC8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152A4-A526-7198-6723-501D1E74D353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What is Agent Skills?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F8898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Task specific modular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 activates only when needed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Examples: TSR, table detection, doc classification, 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Dev simplified: “Folder”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Why we need Agent Skills?</a:t>
            </a:r>
          </a:p>
          <a:p>
            <a:pPr marL="806450" marR="0" lvl="1" indent="-349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Domain/Task expertise</a:t>
            </a:r>
          </a:p>
          <a:p>
            <a:pPr marL="806450" lvl="1" indent="-349250">
              <a:buFont typeface="Wingdings" panose="05000000000000000000" pitchFamily="2" charset="2"/>
              <a:buChar char="§"/>
              <a:defRPr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Modular</a:t>
            </a: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 &amp; Extensible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B693F4-11C3-67BF-787D-6F19D8C9053B}"/>
              </a:ext>
            </a:extLst>
          </p:cNvPr>
          <p:cNvGrpSpPr/>
          <p:nvPr/>
        </p:nvGrpSpPr>
        <p:grpSpPr>
          <a:xfrm>
            <a:off x="8096250" y="838835"/>
            <a:ext cx="3332387" cy="1729498"/>
            <a:chOff x="8096250" y="838835"/>
            <a:chExt cx="3332387" cy="17294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A2FC8A-6128-647D-4962-089EA20FA02D}"/>
                </a:ext>
              </a:extLst>
            </p:cNvPr>
            <p:cNvSpPr/>
            <p:nvPr/>
          </p:nvSpPr>
          <p:spPr>
            <a:xfrm>
              <a:off x="8096250" y="838835"/>
              <a:ext cx="3332387" cy="12758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>
                <a:lnSpc>
                  <a:spcPct val="70000"/>
                </a:lnSpc>
              </a:pPr>
              <a:r>
                <a:rPr lang="en-US" sz="800" u="sng">
                  <a:solidFill>
                    <a:schemeClr val="tx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Claude Agent Skill</a:t>
              </a:r>
              <a:endParaRPr lang="en-US" sz="800">
                <a:solidFill>
                  <a:schemeClr val="tx1"/>
                </a:solidFill>
                <a:latin typeface="SF Pro" pitchFamily="2" charset="0"/>
                <a:ea typeface="SF Pro" pitchFamily="2" charset="0"/>
                <a:cs typeface="SF Pro" pitchFamily="2" charset="0"/>
              </a:endParaRPr>
            </a:p>
          </p:txBody>
        </p:sp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426775C2-3B26-B4C8-A48B-131147143F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9987219"/>
                </p:ext>
              </p:extLst>
            </p:nvPr>
          </p:nvGraphicFramePr>
          <p:xfrm>
            <a:off x="8096250" y="993260"/>
            <a:ext cx="3332387" cy="1575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3" imgW="12869186" imgH="6083372" progId="Photoshop.Image.11">
                    <p:embed/>
                  </p:oleObj>
                </mc:Choice>
                <mc:Fallback>
                  <p:oleObj name="Image" r:id="rId3" imgW="12869186" imgH="6083372" progId="Photoshop.Image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96250" y="993260"/>
                          <a:ext cx="3332387" cy="1575073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D54260E-0833-8A6E-0E38-94BE5389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4903016"/>
            <a:ext cx="3333815" cy="12570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F5A152-1716-6BD7-0BDA-65BDF2878D52}"/>
              </a:ext>
            </a:extLst>
          </p:cNvPr>
          <p:cNvSpPr/>
          <p:nvPr/>
        </p:nvSpPr>
        <p:spPr>
          <a:xfrm>
            <a:off x="10001151" y="2719429"/>
            <a:ext cx="1421508" cy="1257069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Skill Anatomy</a:t>
            </a:r>
          </a:p>
          <a:p>
            <a:endParaRPr lang="en-US" sz="6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900"/>
              <a:t> </a:t>
            </a:r>
            <a:r>
              <a:rPr lang="en-US" sz="900" b="1"/>
              <a:t>📁 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skill-name/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🗎 SKILL.md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scripts/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references/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assets/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1C05552-2014-CEFD-3EF1-F143097B3C00}"/>
              </a:ext>
            </a:extLst>
          </p:cNvPr>
          <p:cNvSpPr/>
          <p:nvPr/>
        </p:nvSpPr>
        <p:spPr>
          <a:xfrm>
            <a:off x="8096250" y="2719429"/>
            <a:ext cx="1421508" cy="1257069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Agent Skills</a:t>
            </a:r>
          </a:p>
          <a:p>
            <a:endParaRPr lang="en-US" sz="600"/>
          </a:p>
          <a:p>
            <a:r>
              <a:rPr lang="en-US" sz="900"/>
              <a:t> </a:t>
            </a:r>
            <a:r>
              <a:rPr lang="en-US" sz="900" b="1"/>
              <a:t>📁 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skill_1/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skill_2/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skill_3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skill_3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...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A98ACC-20B1-DF77-D6A9-32FC74C7EAF5}"/>
              </a:ext>
            </a:extLst>
          </p:cNvPr>
          <p:cNvCxnSpPr>
            <a:cxnSpLocks/>
          </p:cNvCxnSpPr>
          <p:nvPr/>
        </p:nvCxnSpPr>
        <p:spPr>
          <a:xfrm>
            <a:off x="9135170" y="3254602"/>
            <a:ext cx="865981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6382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9252-0217-DC50-0271-14B99170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EE4DEC-FA9C-ADA1-6193-FFA5A88B73B5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9FFB4B-5010-A41B-A478-CC2B651077C5}"/>
              </a:ext>
            </a:extLst>
          </p:cNvPr>
          <p:cNvSpPr/>
          <p:nvPr/>
        </p:nvSpPr>
        <p:spPr>
          <a:xfrm>
            <a:off x="320510" y="850900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Available Agent Skills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F8898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- Agent Skills</a:t>
            </a:r>
            <a:endParaRPr lang="en-US" sz="2000">
              <a:solidFill>
                <a:srgbClr val="F8898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Antigravity – Agent Skills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Cursor – Agent Skills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– CodeX – ExecPlan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Gemini - Gems</a:t>
            </a:r>
            <a:endParaRPr lang="en-US" sz="20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>
              <a:lnSpc>
                <a:spcPct val="150000"/>
              </a:lnSpc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0B9161-E483-E284-C1C0-00431598C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153" y="4084320"/>
            <a:ext cx="3452071" cy="2350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107E49-2475-B4A9-A75D-1FE2B7A076F7}"/>
              </a:ext>
            </a:extLst>
          </p:cNvPr>
          <p:cNvSpPr/>
          <p:nvPr/>
        </p:nvSpPr>
        <p:spPr>
          <a:xfrm>
            <a:off x="3661153" y="3918266"/>
            <a:ext cx="3452071" cy="13537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Antigravity – Agent Skills</a:t>
            </a:r>
            <a:endParaRPr lang="en-US" sz="8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97B676-2732-E62F-F346-C369BD2F89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933" y="4084320"/>
            <a:ext cx="2410897" cy="2350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A5F967-8641-3EB3-6981-C9F7B3947C14}"/>
              </a:ext>
            </a:extLst>
          </p:cNvPr>
          <p:cNvSpPr/>
          <p:nvPr/>
        </p:nvSpPr>
        <p:spPr>
          <a:xfrm>
            <a:off x="903932" y="3918266"/>
            <a:ext cx="2410898" cy="13537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Cursor – Agent Skills</a:t>
            </a:r>
            <a:endParaRPr lang="en-US" sz="8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CABE3C-AB9D-0C85-DE18-CD8EC0364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3466" y="4084321"/>
            <a:ext cx="4468023" cy="23500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3660B6-0755-6B79-9AA5-6B3AF1A277B4}"/>
              </a:ext>
            </a:extLst>
          </p:cNvPr>
          <p:cNvSpPr/>
          <p:nvPr/>
        </p:nvSpPr>
        <p:spPr>
          <a:xfrm>
            <a:off x="7403467" y="3912356"/>
            <a:ext cx="4468024" cy="17196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– CodeX – ExecPlan</a:t>
            </a: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 : </a:t>
            </a: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AGENTS.md</a:t>
            </a: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  | </a:t>
            </a:r>
            <a:r>
              <a:rPr lang="en-US" sz="8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PLAN.md</a:t>
            </a:r>
            <a:endParaRPr lang="en-US" sz="8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585662-6460-480A-769E-C82A99606EF9}"/>
              </a:ext>
            </a:extLst>
          </p:cNvPr>
          <p:cNvSpPr/>
          <p:nvPr/>
        </p:nvSpPr>
        <p:spPr>
          <a:xfrm>
            <a:off x="5981700" y="1174637"/>
            <a:ext cx="5903167" cy="1991230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2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Skill Anatomy</a:t>
            </a:r>
          </a:p>
          <a:p>
            <a:endParaRPr lang="en-US" sz="10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skill-name/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SKILL.md (required)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│   ├── YAML frontmatter metadata (required) (Triggering &amp; routing - When to use)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│   │   ├── name: (required)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│   │   └── description: (required)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│   └── MD instructions (required) (Instructional control - workflow, heuristic)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Bundled Resources (optional)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├── scripts/    - Executable code (Executable implementation - Python/Bash)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├── references/ - Doc loaded into context as needed (Contextual knowledge)</a:t>
            </a:r>
          </a:p>
          <a:p>
            <a:r>
              <a:rPr lang="en-US" sz="10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└── assets/     - Files used in output (Output artifacts)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EFAF02-EB1A-85EE-54F1-9E623D0DEC13}"/>
              </a:ext>
            </a:extLst>
          </p:cNvPr>
          <p:cNvSpPr/>
          <p:nvPr/>
        </p:nvSpPr>
        <p:spPr>
          <a:xfrm>
            <a:off x="5967658" y="1022314"/>
            <a:ext cx="4464375" cy="14041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Agent Skill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27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E984-0153-E877-8241-9851915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B9D35C8-C545-2828-8F62-098C835D1B07}"/>
              </a:ext>
            </a:extLst>
          </p:cNvPr>
          <p:cNvSpPr/>
          <p:nvPr/>
        </p:nvSpPr>
        <p:spPr>
          <a:xfrm>
            <a:off x="4986873" y="2414579"/>
            <a:ext cx="4866740" cy="2921736"/>
          </a:xfrm>
          <a:prstGeom prst="roundRect">
            <a:avLst>
              <a:gd name="adj" fmla="val 2077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4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Agent</a:t>
            </a: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084ACD-A935-916B-23F1-49ABF40FD8FC}"/>
              </a:ext>
            </a:extLst>
          </p:cNvPr>
          <p:cNvSpPr/>
          <p:nvPr/>
        </p:nvSpPr>
        <p:spPr>
          <a:xfrm>
            <a:off x="5160972" y="2651612"/>
            <a:ext cx="1991396" cy="2508051"/>
          </a:xfrm>
          <a:prstGeom prst="roundRect">
            <a:avLst>
              <a:gd name="adj" fmla="val 671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Orchestration</a:t>
            </a:r>
            <a:b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(Agent Brain)</a:t>
            </a: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F6482-C03E-2CC1-7F90-69AC5DAAFF0F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Proposed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7D6AE-647A-2FBA-BD9F-10403165C8BA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 Skills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Skill 1: TSR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…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83A0A8-63A4-685A-E926-E935F8B4CF34}"/>
              </a:ext>
            </a:extLst>
          </p:cNvPr>
          <p:cNvSpPr/>
          <p:nvPr/>
        </p:nvSpPr>
        <p:spPr>
          <a:xfrm>
            <a:off x="5402151" y="3279909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Profile &amp; Goal &amp; Instruction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9F80A6-01DC-CCAE-B232-A64553369972}"/>
              </a:ext>
            </a:extLst>
          </p:cNvPr>
          <p:cNvSpPr/>
          <p:nvPr/>
        </p:nvSpPr>
        <p:spPr>
          <a:xfrm>
            <a:off x="5402151" y="3883336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Memory</a:t>
            </a:r>
            <a:b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STM &amp; LTM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67E453-A878-1C41-C4AC-B878E6E1E0DB}"/>
              </a:ext>
            </a:extLst>
          </p:cNvPr>
          <p:cNvSpPr/>
          <p:nvPr/>
        </p:nvSpPr>
        <p:spPr>
          <a:xfrm>
            <a:off x="5402151" y="4486762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Planning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C3340B4-0FA0-2606-CB20-B6BD6191C2FC}"/>
              </a:ext>
            </a:extLst>
          </p:cNvPr>
          <p:cNvSpPr/>
          <p:nvPr/>
        </p:nvSpPr>
        <p:spPr>
          <a:xfrm>
            <a:off x="8189790" y="2746872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DCCAE6-2C93-B2E2-08CF-BB0026FA8C02}"/>
              </a:ext>
            </a:extLst>
          </p:cNvPr>
          <p:cNvSpPr/>
          <p:nvPr/>
        </p:nvSpPr>
        <p:spPr>
          <a:xfrm>
            <a:off x="8104070" y="2831922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7E7805B-74B7-61C5-BE85-9E682C38FB44}"/>
              </a:ext>
            </a:extLst>
          </p:cNvPr>
          <p:cNvSpPr/>
          <p:nvPr/>
        </p:nvSpPr>
        <p:spPr>
          <a:xfrm>
            <a:off x="8018350" y="2916972"/>
            <a:ext cx="1505901" cy="4537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AI Models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F51C78-004A-B900-75DA-A3DF56C43A4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152369" y="3143830"/>
            <a:ext cx="865981" cy="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24601F-B45F-70C8-667F-42B4FCF2523D}"/>
              </a:ext>
            </a:extLst>
          </p:cNvPr>
          <p:cNvCxnSpPr>
            <a:cxnSpLocks/>
          </p:cNvCxnSpPr>
          <p:nvPr/>
        </p:nvCxnSpPr>
        <p:spPr>
          <a:xfrm>
            <a:off x="7152368" y="4486762"/>
            <a:ext cx="865981" cy="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1005AA5-59BA-AF78-705B-F84AA2487790}"/>
              </a:ext>
            </a:extLst>
          </p:cNvPr>
          <p:cNvSpPr/>
          <p:nvPr/>
        </p:nvSpPr>
        <p:spPr>
          <a:xfrm>
            <a:off x="8018349" y="3953151"/>
            <a:ext cx="1505901" cy="120651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Tools</a:t>
            </a: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E1C2898-7307-E00A-478E-8450A32BBF0E}"/>
              </a:ext>
            </a:extLst>
          </p:cNvPr>
          <p:cNvSpPr/>
          <p:nvPr/>
        </p:nvSpPr>
        <p:spPr>
          <a:xfrm>
            <a:off x="8086930" y="4427068"/>
            <a:ext cx="642368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APIs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D9135E6-CE23-720A-0D97-ABA37255BAD5}"/>
              </a:ext>
            </a:extLst>
          </p:cNvPr>
          <p:cNvSpPr/>
          <p:nvPr/>
        </p:nvSpPr>
        <p:spPr>
          <a:xfrm>
            <a:off x="8790445" y="4427068"/>
            <a:ext cx="642368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Functions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5F07D25-EA55-B9A1-901D-CA4DCCD94700}"/>
              </a:ext>
            </a:extLst>
          </p:cNvPr>
          <p:cNvSpPr/>
          <p:nvPr/>
        </p:nvSpPr>
        <p:spPr>
          <a:xfrm>
            <a:off x="8086928" y="4705342"/>
            <a:ext cx="642368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DB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5B2F76-DF71-A952-A1FA-11403310CD1F}"/>
              </a:ext>
            </a:extLst>
          </p:cNvPr>
          <p:cNvSpPr/>
          <p:nvPr/>
        </p:nvSpPr>
        <p:spPr>
          <a:xfrm>
            <a:off x="8790443" y="4705342"/>
            <a:ext cx="642368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Agents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9837DC7-C0F7-D4D3-E10B-8D62B3B1734D}"/>
              </a:ext>
            </a:extLst>
          </p:cNvPr>
          <p:cNvSpPr/>
          <p:nvPr/>
        </p:nvSpPr>
        <p:spPr>
          <a:xfrm>
            <a:off x="10323952" y="2404165"/>
            <a:ext cx="1505901" cy="1494659"/>
          </a:xfrm>
          <a:prstGeom prst="roundRect">
            <a:avLst>
              <a:gd name="adj" fmla="val 4010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4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vLLM</a:t>
            </a:r>
            <a:endParaRPr lang="en-US" sz="1100" b="1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C2740E4-BF48-007E-74B5-BC67426E4BDB}"/>
              </a:ext>
            </a:extLst>
          </p:cNvPr>
          <p:cNvSpPr/>
          <p:nvPr/>
        </p:nvSpPr>
        <p:spPr>
          <a:xfrm>
            <a:off x="10392532" y="2814263"/>
            <a:ext cx="1345881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oss-120b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B887FAB-91D9-8F38-2822-B6B255F34EDB}"/>
              </a:ext>
            </a:extLst>
          </p:cNvPr>
          <p:cNvSpPr/>
          <p:nvPr/>
        </p:nvSpPr>
        <p:spPr>
          <a:xfrm>
            <a:off x="10392531" y="3092537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tsr-3b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CD83473-6F69-05B6-8BB9-1E6C4E74048F}"/>
              </a:ext>
            </a:extLst>
          </p:cNvPr>
          <p:cNvSpPr/>
          <p:nvPr/>
        </p:nvSpPr>
        <p:spPr>
          <a:xfrm>
            <a:off x="10387240" y="3347874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perception-3b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61561A0-0B94-9820-CFB0-09E5D083334C}"/>
              </a:ext>
            </a:extLst>
          </p:cNvPr>
          <p:cNvSpPr/>
          <p:nvPr/>
        </p:nvSpPr>
        <p:spPr>
          <a:xfrm>
            <a:off x="10387240" y="3623343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…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ED4EDF3-A402-1425-221D-E29008A6E0AB}"/>
              </a:ext>
            </a:extLst>
          </p:cNvPr>
          <p:cNvSpPr/>
          <p:nvPr/>
        </p:nvSpPr>
        <p:spPr>
          <a:xfrm>
            <a:off x="10323952" y="4101925"/>
            <a:ext cx="1505901" cy="1225724"/>
          </a:xfrm>
          <a:prstGeom prst="roundRect">
            <a:avLst>
              <a:gd name="adj" fmla="val 4261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LLM Services</a:t>
            </a: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267B22F-A1E6-9DBC-3D72-83B387860C2C}"/>
              </a:ext>
            </a:extLst>
          </p:cNvPr>
          <p:cNvSpPr/>
          <p:nvPr/>
        </p:nvSpPr>
        <p:spPr>
          <a:xfrm>
            <a:off x="10392531" y="4501101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gpt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2AF42C1-0FC8-DA92-6C97-91AB2827CFEE}"/>
              </a:ext>
            </a:extLst>
          </p:cNvPr>
          <p:cNvSpPr/>
          <p:nvPr/>
        </p:nvSpPr>
        <p:spPr>
          <a:xfrm>
            <a:off x="10387240" y="4756438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gemini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C869D1D-0342-E5D6-E289-25066C847F8F}"/>
              </a:ext>
            </a:extLst>
          </p:cNvPr>
          <p:cNvSpPr/>
          <p:nvPr/>
        </p:nvSpPr>
        <p:spPr>
          <a:xfrm>
            <a:off x="10387240" y="5031907"/>
            <a:ext cx="1345880" cy="2044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…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9A66A8-2FE5-1A90-DA65-13A4E1ACCEED}"/>
              </a:ext>
            </a:extLst>
          </p:cNvPr>
          <p:cNvSpPr/>
          <p:nvPr/>
        </p:nvSpPr>
        <p:spPr>
          <a:xfrm>
            <a:off x="4986873" y="2259054"/>
            <a:ext cx="793638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AI Agent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D4F10B-AFF5-FB97-A5BB-827AF6A59DD8}"/>
              </a:ext>
            </a:extLst>
          </p:cNvPr>
          <p:cNvCxnSpPr>
            <a:cxnSpLocks/>
          </p:cNvCxnSpPr>
          <p:nvPr/>
        </p:nvCxnSpPr>
        <p:spPr>
          <a:xfrm>
            <a:off x="9948863" y="3952659"/>
            <a:ext cx="303212" cy="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F7619C5-730A-7F89-FAE2-A1D913139FBE}"/>
              </a:ext>
            </a:extLst>
          </p:cNvPr>
          <p:cNvSpPr/>
          <p:nvPr/>
        </p:nvSpPr>
        <p:spPr>
          <a:xfrm>
            <a:off x="2607432" y="2404164"/>
            <a:ext cx="1505901" cy="2921731"/>
          </a:xfrm>
          <a:prstGeom prst="roundRect">
            <a:avLst>
              <a:gd name="adj" fmla="val 6718"/>
            </a:avLst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br>
              <a:rPr lang="en-US" sz="14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</a:br>
            <a:r>
              <a:rPr lang="en-US" sz="14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Agent Skills</a:t>
            </a: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  <a:p>
            <a:pPr algn="ctr"/>
            <a:endParaRPr lang="en-US" sz="1100">
              <a:solidFill>
                <a:srgbClr val="24272C"/>
              </a:solidFill>
              <a:latin typeface="SF Pro Display" panose="00000500000000000000" pitchFamily="2" charset="0"/>
              <a:ea typeface="SF Pro Display" panose="00000500000000000000" pitchFamily="2" charset="0"/>
              <a:cs typeface="SF Pro" pitchFamily="2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C1AC557-5AEF-3D02-D791-900D211BA326}"/>
              </a:ext>
            </a:extLst>
          </p:cNvPr>
          <p:cNvSpPr/>
          <p:nvPr/>
        </p:nvSpPr>
        <p:spPr>
          <a:xfrm>
            <a:off x="2687442" y="2861893"/>
            <a:ext cx="1345881" cy="204474"/>
          </a:xfrm>
          <a:prstGeom prst="roundRect">
            <a:avLst/>
          </a:prstGeom>
          <a:solidFill>
            <a:srgbClr val="215F9A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TSR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9078A75-BB4C-DF61-D97E-6690FB9D63D0}"/>
              </a:ext>
            </a:extLst>
          </p:cNvPr>
          <p:cNvSpPr/>
          <p:nvPr/>
        </p:nvSpPr>
        <p:spPr>
          <a:xfrm>
            <a:off x="2687442" y="3140167"/>
            <a:ext cx="1345880" cy="204474"/>
          </a:xfrm>
          <a:prstGeom prst="roundRect">
            <a:avLst/>
          </a:prstGeom>
          <a:solidFill>
            <a:srgbClr val="A6CAEC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Table Detection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39CF13-023F-74C7-C11E-87CF8C9D8EAA}"/>
              </a:ext>
            </a:extLst>
          </p:cNvPr>
          <p:cNvCxnSpPr>
            <a:cxnSpLocks/>
          </p:cNvCxnSpPr>
          <p:nvPr/>
        </p:nvCxnSpPr>
        <p:spPr>
          <a:xfrm>
            <a:off x="4191000" y="3796477"/>
            <a:ext cx="714375" cy="0"/>
          </a:xfrm>
          <a:prstGeom prst="straightConnector1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lgDash"/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1846B54-4241-ADDC-737B-F1C024973036}"/>
              </a:ext>
            </a:extLst>
          </p:cNvPr>
          <p:cNvSpPr/>
          <p:nvPr/>
        </p:nvSpPr>
        <p:spPr>
          <a:xfrm>
            <a:off x="5780511" y="2259054"/>
            <a:ext cx="793638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Agent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125" name="Right Brace 124">
            <a:extLst>
              <a:ext uri="{FF2B5EF4-FFF2-40B4-BE49-F238E27FC236}">
                <a16:creationId xmlns:a16="http://schemas.microsoft.com/office/drawing/2014/main" id="{B8D4A367-0677-B9FA-690A-03F0030DA861}"/>
              </a:ext>
            </a:extLst>
          </p:cNvPr>
          <p:cNvSpPr/>
          <p:nvPr/>
        </p:nvSpPr>
        <p:spPr>
          <a:xfrm rot="5400000">
            <a:off x="3269443" y="4636990"/>
            <a:ext cx="140300" cy="2050036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39C795-7BAB-5879-E11E-28164FDCD131}"/>
              </a:ext>
            </a:extLst>
          </p:cNvPr>
          <p:cNvSpPr txBox="1"/>
          <p:nvPr/>
        </p:nvSpPr>
        <p:spPr>
          <a:xfrm>
            <a:off x="2314574" y="5738109"/>
            <a:ext cx="20500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Spec layer</a:t>
            </a:r>
          </a:p>
        </p:txBody>
      </p:sp>
      <p:sp>
        <p:nvSpPr>
          <p:cNvPr id="127" name="Right Brace 126">
            <a:extLst>
              <a:ext uri="{FF2B5EF4-FFF2-40B4-BE49-F238E27FC236}">
                <a16:creationId xmlns:a16="http://schemas.microsoft.com/office/drawing/2014/main" id="{A40F91A4-D241-B2F2-C769-1361F7088F21}"/>
              </a:ext>
            </a:extLst>
          </p:cNvPr>
          <p:cNvSpPr/>
          <p:nvPr/>
        </p:nvSpPr>
        <p:spPr>
          <a:xfrm rot="5400000">
            <a:off x="8201482" y="1886962"/>
            <a:ext cx="140300" cy="7550092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AF2DC6-5798-1DA5-31E5-766A715C64CE}"/>
              </a:ext>
            </a:extLst>
          </p:cNvPr>
          <p:cNvSpPr txBox="1"/>
          <p:nvPr/>
        </p:nvSpPr>
        <p:spPr>
          <a:xfrm>
            <a:off x="4496586" y="5739931"/>
            <a:ext cx="7550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Execution layer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269D77-596C-C3FE-7A97-35314DF2F69F}"/>
              </a:ext>
            </a:extLst>
          </p:cNvPr>
          <p:cNvSpPr/>
          <p:nvPr/>
        </p:nvSpPr>
        <p:spPr>
          <a:xfrm>
            <a:off x="2687442" y="3416078"/>
            <a:ext cx="1345881" cy="204474"/>
          </a:xfrm>
          <a:prstGeom prst="roundRect">
            <a:avLst/>
          </a:prstGeom>
          <a:solidFill>
            <a:srgbClr val="A6CAEC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Doc Classification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0ABD02-F4C5-3778-8DB3-7061C846B4B0}"/>
              </a:ext>
            </a:extLst>
          </p:cNvPr>
          <p:cNvSpPr/>
          <p:nvPr/>
        </p:nvSpPr>
        <p:spPr>
          <a:xfrm>
            <a:off x="2687442" y="3694352"/>
            <a:ext cx="1345880" cy="204474"/>
          </a:xfrm>
          <a:prstGeom prst="roundRect">
            <a:avLst/>
          </a:prstGeom>
          <a:solidFill>
            <a:srgbClr val="A6CAEC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Field Extraction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1FBE4E-B1DC-0A7A-FFF9-B75A472AD0C1}"/>
              </a:ext>
            </a:extLst>
          </p:cNvPr>
          <p:cNvSpPr/>
          <p:nvPr/>
        </p:nvSpPr>
        <p:spPr>
          <a:xfrm>
            <a:off x="2687442" y="3974288"/>
            <a:ext cx="1345880" cy="204474"/>
          </a:xfrm>
          <a:prstGeom prst="roundRect">
            <a:avLst/>
          </a:prstGeom>
          <a:solidFill>
            <a:srgbClr val="A6CAEC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/>
            <a:r>
              <a:rPr lang="en-US" sz="1100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C0D023-A82E-DBF3-2DA0-B7F49012E4E3}"/>
              </a:ext>
            </a:extLst>
          </p:cNvPr>
          <p:cNvSpPr/>
          <p:nvPr/>
        </p:nvSpPr>
        <p:spPr>
          <a:xfrm>
            <a:off x="10323952" y="2253383"/>
            <a:ext cx="793638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64A7A0-3C11-417B-8A91-1E9AF79352E3}"/>
              </a:ext>
            </a:extLst>
          </p:cNvPr>
          <p:cNvSpPr/>
          <p:nvPr/>
        </p:nvSpPr>
        <p:spPr>
          <a:xfrm>
            <a:off x="10323952" y="3957755"/>
            <a:ext cx="793638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Client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89A70A-3875-305E-F634-DB9B0F9D0ACF}"/>
              </a:ext>
            </a:extLst>
          </p:cNvPr>
          <p:cNvSpPr/>
          <p:nvPr/>
        </p:nvSpPr>
        <p:spPr>
          <a:xfrm>
            <a:off x="11036215" y="3958453"/>
            <a:ext cx="793638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Gemini Client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282A56-2B2F-CF0A-3800-02393A9A3AD8}"/>
              </a:ext>
            </a:extLst>
          </p:cNvPr>
          <p:cNvSpPr/>
          <p:nvPr/>
        </p:nvSpPr>
        <p:spPr>
          <a:xfrm>
            <a:off x="2607432" y="2253103"/>
            <a:ext cx="3332387" cy="12758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Agent Skill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221E54B-5769-5AD2-4F69-612D329BD6B9}"/>
              </a:ext>
            </a:extLst>
          </p:cNvPr>
          <p:cNvSpPr/>
          <p:nvPr/>
        </p:nvSpPr>
        <p:spPr>
          <a:xfrm flipV="1">
            <a:off x="3198190" y="6022791"/>
            <a:ext cx="282804" cy="216747"/>
          </a:xfrm>
          <a:prstGeom prst="downArrow">
            <a:avLst/>
          </a:prstGeom>
          <a:solidFill>
            <a:srgbClr val="F889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ABA41C-CCDC-FF38-8423-E1C3D9501113}"/>
              </a:ext>
            </a:extLst>
          </p:cNvPr>
          <p:cNvSpPr txBox="1"/>
          <p:nvPr/>
        </p:nvSpPr>
        <p:spPr>
          <a:xfrm>
            <a:off x="2433129" y="6227086"/>
            <a:ext cx="1812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rgbClr val="F8898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99776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A466C9-8A79-0010-2852-45F93F8024EC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693E0-F4CF-5E6D-6A36-7CA76B2D397D}"/>
              </a:ext>
            </a:extLst>
          </p:cNvPr>
          <p:cNvSpPr/>
          <p:nvPr/>
        </p:nvSpPr>
        <p:spPr>
          <a:xfrm>
            <a:off x="320510" y="852789"/>
            <a:ext cx="12415102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vLLM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(OpenAI) 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oss-120b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LLM, Agent Brain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(AgileSoDA) 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tsr-3b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VLM, TSR as tool (Finetuned VLM TSR lost Reasoning capability)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(Nanonets) 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perception-3b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: VLM, perception/ocr as tool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(OpenAI) 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 (quick prototyping)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(AgileSoDA)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Agentic Framework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 (Daniel, from the scratch)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9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BCE2D-063A-5326-777B-BAF4426E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1ED73E-ED17-C88F-6E40-217201C8EABF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9B07A-4996-7DCE-E45E-D0609572F698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Agent Skills</a:t>
            </a:r>
          </a:p>
          <a:p>
            <a:pPr marL="806450" lvl="1" indent="-3492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(Claude) </a:t>
            </a:r>
            <a:r>
              <a:rPr lang="en-US" sz="20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 Skill</a:t>
            </a:r>
            <a:endParaRPr lang="en-US" sz="20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1263650" lvl="2" indent="-3492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Reuse: Skill Anatomy &amp; Concepts</a:t>
            </a:r>
          </a:p>
          <a:p>
            <a:pPr marL="1263650" lvl="2" indent="-3492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Private Implementation</a:t>
            </a:r>
            <a:endParaRPr lang="en-US" sz="2000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buFont typeface="Wingdings" panose="05000000000000000000" pitchFamily="2" charset="2"/>
              <a:buChar char="§"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06564-97DB-C3A1-0FC4-6258C7F2FB15}"/>
              </a:ext>
            </a:extLst>
          </p:cNvPr>
          <p:cNvSpPr/>
          <p:nvPr/>
        </p:nvSpPr>
        <p:spPr>
          <a:xfrm>
            <a:off x="884253" y="2688284"/>
            <a:ext cx="1634043" cy="14417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0" rtlCol="0" anchor="ctr"/>
          <a:lstStyle/>
          <a:p>
            <a:pPr>
              <a:lnSpc>
                <a:spcPct val="70000"/>
              </a:lnSpc>
            </a:pPr>
            <a:r>
              <a:rPr lang="en-US" sz="800" u="sng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Agent Skill</a:t>
            </a:r>
            <a:endParaRPr lang="en-US" sz="800">
              <a:solidFill>
                <a:schemeClr val="tx1"/>
              </a:solidFill>
              <a:latin typeface="SF Pro" pitchFamily="2" charset="0"/>
              <a:ea typeface="SF Pro" pitchFamily="2" charset="0"/>
              <a:cs typeface="SF Pro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777AF7-D9E8-C590-08B4-995121A6A46C}"/>
              </a:ext>
            </a:extLst>
          </p:cNvPr>
          <p:cNvGrpSpPr/>
          <p:nvPr/>
        </p:nvGrpSpPr>
        <p:grpSpPr>
          <a:xfrm>
            <a:off x="4944086" y="2509308"/>
            <a:ext cx="4104003" cy="4024739"/>
            <a:chOff x="6858738" y="1730244"/>
            <a:chExt cx="4359160" cy="42749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3CD71C-6FFF-A550-7CC5-53AC219D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738" y="2082600"/>
              <a:ext cx="4359160" cy="39226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964C-9FB2-F6F5-7FB1-B67682E105A6}"/>
                </a:ext>
              </a:extLst>
            </p:cNvPr>
            <p:cNvSpPr txBox="1"/>
            <p:nvPr/>
          </p:nvSpPr>
          <p:spPr>
            <a:xfrm>
              <a:off x="6858738" y="1730244"/>
              <a:ext cx="43591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rgbClr val="F88981"/>
                  </a:solidFill>
                  <a:latin typeface="SF Pro Display" panose="00000500000000000000" pitchFamily="2" charset="0"/>
                  <a:ea typeface="SF Pro Display" panose="00000500000000000000" pitchFamily="2" charset="0"/>
                  <a:cs typeface="SF Pro" pitchFamily="2" charset="0"/>
                </a:rPr>
                <a:t>Progressive Disclosure Design Principle</a:t>
              </a:r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515E9D9-1213-EE6E-EC10-F6902B529E4B}"/>
              </a:ext>
            </a:extLst>
          </p:cNvPr>
          <p:cNvSpPr/>
          <p:nvPr/>
        </p:nvSpPr>
        <p:spPr>
          <a:xfrm>
            <a:off x="9127152" y="4161608"/>
            <a:ext cx="121105" cy="699976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SF Pro Tex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A105-2252-ABDE-3D48-A5AA7B6D587A}"/>
              </a:ext>
            </a:extLst>
          </p:cNvPr>
          <p:cNvSpPr txBox="1"/>
          <p:nvPr/>
        </p:nvSpPr>
        <p:spPr>
          <a:xfrm>
            <a:off x="9222267" y="4388486"/>
            <a:ext cx="260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SF Pro Text" panose="00000500000000000000" pitchFamily="2" charset="0"/>
                <a:cs typeface="SF Pro" pitchFamily="2" charset="0"/>
              </a:rPr>
              <a:t>1. Determine which skill is needed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0BAF9BF-98D2-9400-2E24-9C5A53BAC4F7}"/>
              </a:ext>
            </a:extLst>
          </p:cNvPr>
          <p:cNvSpPr/>
          <p:nvPr/>
        </p:nvSpPr>
        <p:spPr>
          <a:xfrm>
            <a:off x="9127152" y="4992472"/>
            <a:ext cx="121105" cy="699976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SF Pro Tex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7224-533D-65D6-92E5-9E93B9BEEAC6}"/>
              </a:ext>
            </a:extLst>
          </p:cNvPr>
          <p:cNvSpPr txBox="1"/>
          <p:nvPr/>
        </p:nvSpPr>
        <p:spPr>
          <a:xfrm>
            <a:off x="9222267" y="5219350"/>
            <a:ext cx="260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SF Pro Text" panose="00000500000000000000" pitchFamily="2" charset="0"/>
                <a:cs typeface="SF Pro" pitchFamily="2" charset="0"/>
              </a:rPr>
              <a:t>2. Load skill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60ACBF-6CA3-0755-7DAE-28530C03B78C}"/>
              </a:ext>
            </a:extLst>
          </p:cNvPr>
          <p:cNvSpPr/>
          <p:nvPr/>
        </p:nvSpPr>
        <p:spPr>
          <a:xfrm>
            <a:off x="9140001" y="5823336"/>
            <a:ext cx="121105" cy="699976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SF Pro Tex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B58D8-91B7-3EC8-E3F8-434AE856408E}"/>
              </a:ext>
            </a:extLst>
          </p:cNvPr>
          <p:cNvSpPr txBox="1"/>
          <p:nvPr/>
        </p:nvSpPr>
        <p:spPr>
          <a:xfrm>
            <a:off x="9235116" y="6050214"/>
            <a:ext cx="260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SF Pro Text" panose="00000500000000000000" pitchFamily="2" charset="0"/>
                <a:cs typeface="SF Pro" pitchFamily="2" charset="0"/>
              </a:rPr>
              <a:t>3. Execute skill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799E6C-360D-6A0A-E3DA-09255D404A22}"/>
              </a:ext>
            </a:extLst>
          </p:cNvPr>
          <p:cNvSpPr/>
          <p:nvPr/>
        </p:nvSpPr>
        <p:spPr>
          <a:xfrm>
            <a:off x="2789154" y="2859893"/>
            <a:ext cx="1421508" cy="1257069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Skill Anatomy</a:t>
            </a:r>
          </a:p>
          <a:p>
            <a:endParaRPr lang="en-US" sz="600">
              <a:solidFill>
                <a:srgbClr val="24272C"/>
              </a:solidFill>
              <a:latin typeface="Consolas" panose="020B0609020204030204" pitchFamily="49" charset="0"/>
              <a:ea typeface="SF Pro Display" panose="00000500000000000000" pitchFamily="2" charset="0"/>
              <a:cs typeface="SF Pro" pitchFamily="2" charset="0"/>
            </a:endParaRPr>
          </a:p>
          <a:p>
            <a:r>
              <a:rPr lang="en-US" sz="900"/>
              <a:t> </a:t>
            </a:r>
            <a:r>
              <a:rPr lang="en-US" sz="900" b="1"/>
              <a:t>📁 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skill-name/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🗎 SKILL.md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scripts/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references/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assets/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533368-C967-C1DA-3EA3-7009963ECF2C}"/>
              </a:ext>
            </a:extLst>
          </p:cNvPr>
          <p:cNvSpPr/>
          <p:nvPr/>
        </p:nvSpPr>
        <p:spPr>
          <a:xfrm>
            <a:off x="884253" y="2859893"/>
            <a:ext cx="1421508" cy="1257069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100" b="1">
                <a:solidFill>
                  <a:srgbClr val="24272C"/>
                </a:solidFill>
                <a:latin typeface="SF Pro Display" panose="00000500000000000000" pitchFamily="2" charset="0"/>
                <a:ea typeface="SF Pro Display" panose="00000500000000000000" pitchFamily="2" charset="0"/>
                <a:cs typeface="SF Pro" pitchFamily="2" charset="0"/>
              </a:rPr>
              <a:t>Agent Skills</a:t>
            </a:r>
          </a:p>
          <a:p>
            <a:endParaRPr lang="en-US" sz="600"/>
          </a:p>
          <a:p>
            <a:r>
              <a:rPr lang="en-US" sz="900"/>
              <a:t> </a:t>
            </a:r>
            <a:r>
              <a:rPr lang="en-US" sz="900" b="1"/>
              <a:t>📁 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skills/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skill_1/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skill_2/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skill_3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skill_3</a:t>
            </a:r>
          </a:p>
          <a:p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900" b="1"/>
              <a:t>📁 </a:t>
            </a:r>
            <a:r>
              <a:rPr lang="en-US" sz="900">
                <a:solidFill>
                  <a:srgbClr val="24272C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...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169A1E-FEB6-494A-6217-0A85F6E13066}"/>
              </a:ext>
            </a:extLst>
          </p:cNvPr>
          <p:cNvCxnSpPr>
            <a:cxnSpLocks/>
          </p:cNvCxnSpPr>
          <p:nvPr/>
        </p:nvCxnSpPr>
        <p:spPr>
          <a:xfrm>
            <a:off x="1923173" y="3395066"/>
            <a:ext cx="865981" cy="0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399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B8E4-E010-C2EF-7CE9-C8D88B7C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F31C9-E450-2D72-62C1-8BD52503BA00}"/>
              </a:ext>
            </a:extLst>
          </p:cNvPr>
          <p:cNvSpPr/>
          <p:nvPr/>
        </p:nvSpPr>
        <p:spPr>
          <a:xfrm>
            <a:off x="0" y="1"/>
            <a:ext cx="12192000" cy="83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3BE65-B002-C7F5-4D2E-300BB80E307C}"/>
              </a:ext>
            </a:extLst>
          </p:cNvPr>
          <p:cNvSpPr/>
          <p:nvPr/>
        </p:nvSpPr>
        <p:spPr>
          <a:xfrm>
            <a:off x="320510" y="852789"/>
            <a:ext cx="11585543" cy="515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/>
                </a:solidFill>
                <a:latin typeface="SF Pro Text" panose="00000500000000000000" pitchFamily="2" charset="0"/>
                <a:ea typeface="SF Pro Text" panose="00000500000000000000" pitchFamily="2" charset="0"/>
                <a:cs typeface="SF Pro" pitchFamily="2" charset="0"/>
              </a:rPr>
              <a:t>Project Structure</a:t>
            </a:r>
            <a:endParaRPr lang="en-US" sz="2000" b="1">
              <a:solidFill>
                <a:schemeClr val="tx1"/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806450" lvl="1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SF Pro Text" panose="00000500000000000000" pitchFamily="2" charset="0"/>
              <a:ea typeface="SF Pro Text" panose="00000500000000000000" pitchFamily="2" charset="0"/>
              <a:cs typeface="SF Pro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26870B-422C-7A91-D942-3FF52329CAB7}"/>
              </a:ext>
            </a:extLst>
          </p:cNvPr>
          <p:cNvSpPr/>
          <p:nvPr/>
        </p:nvSpPr>
        <p:spPr>
          <a:xfrm>
            <a:off x="758232" y="1799750"/>
            <a:ext cx="8961274" cy="3932276"/>
          </a:xfrm>
          <a:prstGeom prst="roundRect">
            <a:avLst>
              <a:gd name="adj" fmla="val 2971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200">
                <a:solidFill>
                  <a:schemeClr val="tx1"/>
                </a:solidFill>
              </a:rPr>
              <a:t> </a:t>
            </a:r>
            <a:r>
              <a:rPr lang="en-US" sz="1200" b="1">
                <a:solidFill>
                  <a:schemeClr val="tx1"/>
                </a:solidFill>
              </a:rPr>
              <a:t>📁  </a:t>
            </a:r>
            <a:r>
              <a:rPr lang="en-US" sz="1200" b="1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agent_skills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/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├── </a:t>
            </a:r>
            <a:r>
              <a:rPr lang="en-US" sz="1200" b="1">
                <a:solidFill>
                  <a:schemeClr val="tx1"/>
                </a:solidFill>
              </a:rPr>
              <a:t>📁 </a:t>
            </a:r>
            <a:r>
              <a:rPr lang="en-US" sz="1200" b="1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agent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</a:t>
            </a:r>
            <a:r>
              <a:rPr lang="en-US" sz="1200" b="1">
                <a:solidFill>
                  <a:schemeClr val="tx1"/>
                </a:solidFill>
              </a:rPr>
              <a:t>📁 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prompts 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|    ├── 🗎 profile.md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|    ├── 🗎 goal.md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|    ├── 🗎 instructions.md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🗎 run_agent.py   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|    ├── 🗎 skill_loader.py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└── </a:t>
            </a:r>
            <a:r>
              <a:rPr lang="en-US" sz="1200" b="1">
                <a:solidFill>
                  <a:schemeClr val="tx1"/>
                </a:solidFill>
              </a:rPr>
              <a:t>📁 </a:t>
            </a:r>
            <a:r>
              <a:rPr lang="en-US" sz="1200" b="1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skills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├── </a:t>
            </a:r>
            <a:r>
              <a:rPr lang="en-US" sz="1200" b="1">
                <a:solidFill>
                  <a:schemeClr val="tx1"/>
                </a:solidFill>
              </a:rPr>
              <a:t>📁 </a:t>
            </a:r>
            <a:r>
              <a:rPr lang="en-US" sz="1200" b="1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tsr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├── 🗎 SKILL.md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|    ├── YAML frontmatter metadata (required) (Triggering &amp; routing - When to use)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│    ├── name: (required)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│    │    └── description: (required)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│    └── MD instructions (required) (Instructional control - workflow, heuristic)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├── </a:t>
            </a:r>
            <a:r>
              <a:rPr lang="en-US" sz="1200" b="1">
                <a:solidFill>
                  <a:schemeClr val="tx1"/>
                </a:solidFill>
              </a:rPr>
              <a:t>📁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scripts/ - Executable code (Executable implementation - Python/Bash)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├── </a:t>
            </a:r>
            <a:r>
              <a:rPr lang="en-US" sz="1200" b="1">
                <a:solidFill>
                  <a:schemeClr val="tx1"/>
                </a:solidFill>
              </a:rPr>
              <a:t>📁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references/ - Doc loaded into context as needed (Contextual knowledge)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|    ├── </a:t>
            </a:r>
            <a:r>
              <a:rPr lang="en-US" sz="1200" b="1">
                <a:solidFill>
                  <a:schemeClr val="tx1"/>
                </a:solidFill>
              </a:rPr>
              <a:t>📁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assets/ - Files used in output (Output artifacts)</a:t>
            </a:r>
          </a:p>
          <a:p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     ├── </a:t>
            </a:r>
            <a:r>
              <a:rPr lang="en-US" sz="1200" b="1">
                <a:solidFill>
                  <a:schemeClr val="tx1"/>
                </a:solidFill>
              </a:rPr>
              <a:t>📁 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F Pro Display" panose="00000500000000000000" pitchFamily="2" charset="0"/>
                <a:cs typeface="SF Pro" pitchFamily="2" charset="0"/>
              </a:rPr>
              <a:t>...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1AA2C18-4B54-5D56-3395-D06B5F7B7219}"/>
              </a:ext>
            </a:extLst>
          </p:cNvPr>
          <p:cNvSpPr/>
          <p:nvPr/>
        </p:nvSpPr>
        <p:spPr>
          <a:xfrm>
            <a:off x="9826681" y="2245241"/>
            <a:ext cx="140300" cy="1314257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9DD51-B1A3-DC29-B9D1-03D7E921434B}"/>
              </a:ext>
            </a:extLst>
          </p:cNvPr>
          <p:cNvSpPr txBox="1"/>
          <p:nvPr/>
        </p:nvSpPr>
        <p:spPr>
          <a:xfrm>
            <a:off x="9966980" y="2779258"/>
            <a:ext cx="1759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Reuse OpenAI Agent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575FE33-CA96-721E-83BB-9006C4843C06}"/>
              </a:ext>
            </a:extLst>
          </p:cNvPr>
          <p:cNvSpPr/>
          <p:nvPr/>
        </p:nvSpPr>
        <p:spPr>
          <a:xfrm>
            <a:off x="9826681" y="3860107"/>
            <a:ext cx="140300" cy="1314257"/>
          </a:xfrm>
          <a:prstGeom prst="rightBrace">
            <a:avLst>
              <a:gd name="adj1" fmla="val 37179"/>
              <a:gd name="adj2" fmla="val 5000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25D62A-D0E4-073E-A599-2E0DDE006443}"/>
              </a:ext>
            </a:extLst>
          </p:cNvPr>
          <p:cNvSpPr txBox="1"/>
          <p:nvPr/>
        </p:nvSpPr>
        <p:spPr>
          <a:xfrm>
            <a:off x="9966980" y="4394124"/>
            <a:ext cx="2046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SF Pro" pitchFamily="2" charset="0"/>
                <a:cs typeface="SF Pro" pitchFamily="2" charset="0"/>
              </a:rPr>
              <a:t>Reuse Claude Agent 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02434-E018-3B54-4A28-9DD03D7A64F7}"/>
              </a:ext>
            </a:extLst>
          </p:cNvPr>
          <p:cNvSpPr txBox="1"/>
          <p:nvPr/>
        </p:nvSpPr>
        <p:spPr>
          <a:xfrm>
            <a:off x="651057" y="1584306"/>
            <a:ext cx="60944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u="sng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 Skills</a:t>
            </a:r>
            <a:r>
              <a:rPr lang="en-US" sz="800" u="sng"/>
              <a:t> (github project)</a:t>
            </a:r>
          </a:p>
        </p:txBody>
      </p:sp>
    </p:spTree>
    <p:extLst>
      <p:ext uri="{BB962C8B-B14F-4D97-AF65-F5344CB8AC3E}">
        <p14:creationId xmlns:p14="http://schemas.microsoft.com/office/powerpoint/2010/main" val="2994170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7C2E18D2D70654E8175A52A2D57A75E" ma:contentTypeVersion="6" ma:contentTypeDescription="새 문서를 만듭니다." ma:contentTypeScope="" ma:versionID="235b62e2ae5f55b6e1d9c04864f52199">
  <xsd:schema xmlns:xsd="http://www.w3.org/2001/XMLSchema" xmlns:xs="http://www.w3.org/2001/XMLSchema" xmlns:p="http://schemas.microsoft.com/office/2006/metadata/properties" xmlns:ns3="f7e2ae37-75ba-4b42-bb7c-796d681e50b8" targetNamespace="http://schemas.microsoft.com/office/2006/metadata/properties" ma:root="true" ma:fieldsID="7270d200583a41b45a1daa065a00638c" ns3:_="">
    <xsd:import namespace="f7e2ae37-75ba-4b42-bb7c-796d681e50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e2ae37-75ba-4b42-bb7c-796d681e5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e2ae37-75ba-4b42-bb7c-796d681e50b8" xsi:nil="true"/>
  </documentManagement>
</p:properties>
</file>

<file path=customXml/itemProps1.xml><?xml version="1.0" encoding="utf-8"?>
<ds:datastoreItem xmlns:ds="http://schemas.openxmlformats.org/officeDocument/2006/customXml" ds:itemID="{B0EFD23D-1015-4005-969E-0DD90E02CB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e2ae37-75ba-4b42-bb7c-796d681e50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D023F6-3776-4494-93A1-0AAD2B4350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4EF26-EBC1-4BE1-91B0-9E63EAABAB17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f7e2ae37-75ba-4b42-bb7c-796d681e50b8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20101</TotalTime>
  <Words>3232</Words>
  <Application>Microsoft Office PowerPoint</Application>
  <PresentationFormat>Widescreen</PresentationFormat>
  <Paragraphs>633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SF Pro Text</vt:lpstr>
      <vt:lpstr>Wingdings</vt:lpstr>
      <vt:lpstr>Play</vt:lpstr>
      <vt:lpstr>Consolas</vt:lpstr>
      <vt:lpstr>SF Pro</vt:lpstr>
      <vt:lpstr>Aptos Display</vt:lpstr>
      <vt:lpstr>SF Pro Display</vt:lpstr>
      <vt:lpstr>Arial</vt:lpstr>
      <vt:lpstr>Malgun Gothic</vt:lpstr>
      <vt:lpstr>Aptos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보아 동</dc:creator>
  <cp:lastModifiedBy>보아 동</cp:lastModifiedBy>
  <cp:revision>707</cp:revision>
  <dcterms:created xsi:type="dcterms:W3CDTF">2025-06-05T00:37:47Z</dcterms:created>
  <dcterms:modified xsi:type="dcterms:W3CDTF">2026-01-21T09:15:37Z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0x01010007C2E18D2D70654E8175A52A2D57A75E</vt:lpwstr>
  </property>
</Properties>
</file>